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30"/>
  </p:notesMasterIdLst>
  <p:handoutMasterIdLst>
    <p:handoutMasterId r:id="rId31"/>
  </p:handoutMasterIdLst>
  <p:sldIdLst>
    <p:sldId id="256" r:id="rId4"/>
    <p:sldId id="261" r:id="rId5"/>
    <p:sldId id="283" r:id="rId6"/>
    <p:sldId id="280" r:id="rId7"/>
    <p:sldId id="281" r:id="rId8"/>
    <p:sldId id="284" r:id="rId9"/>
    <p:sldId id="257" r:id="rId10"/>
    <p:sldId id="264" r:id="rId11"/>
    <p:sldId id="265" r:id="rId12"/>
    <p:sldId id="266" r:id="rId13"/>
    <p:sldId id="267" r:id="rId14"/>
    <p:sldId id="269" r:id="rId15"/>
    <p:sldId id="270" r:id="rId16"/>
    <p:sldId id="271" r:id="rId17"/>
    <p:sldId id="272" r:id="rId18"/>
    <p:sldId id="371" r:id="rId19"/>
    <p:sldId id="286" r:id="rId20"/>
    <p:sldId id="276" r:id="rId21"/>
    <p:sldId id="277" r:id="rId22"/>
    <p:sldId id="287" r:id="rId23"/>
    <p:sldId id="278" r:id="rId24"/>
    <p:sldId id="279" r:id="rId25"/>
    <p:sldId id="370" r:id="rId26"/>
    <p:sldId id="288" r:id="rId27"/>
    <p:sldId id="260" r:id="rId28"/>
    <p:sldId id="258"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360036"/>
    <a:srgbClr val="640064"/>
    <a:srgbClr val="0000FF"/>
    <a:srgbClr val="660066"/>
    <a:srgbClr val="DEA900"/>
    <a:srgbClr val="E78E35"/>
    <a:srgbClr val="CC0000"/>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3" autoAdjust="0"/>
    <p:restoredTop sz="75314" autoAdjust="0"/>
  </p:normalViewPr>
  <p:slideViewPr>
    <p:cSldViewPr>
      <p:cViewPr varScale="1">
        <p:scale>
          <a:sx n="56" d="100"/>
          <a:sy n="56" d="100"/>
        </p:scale>
        <p:origin x="956" y="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4/19/2023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lesson 2 in Week 2 of the Programming I module. Today, we will cover two topics. First, we will go into some of the nitty gritty details of strings, and how we can control how strings are displayed on screen. We will then talk about the different types of errors you might encounter as you are writing your programs, and what are some ways you can use this information to help you correct your program (also known as “debugging”). </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335576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the default for floats is to have six decimal points of precision. If you want to change the precision, put a dot followed by the number of precision places in between the colon and the f, so this code, which specifies 2 decimal places, changes 12.234 into 12.23.</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4268240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examine string arguments a bit more closely. To explicitly tell Python that an argument is a string, you can use ‘:s’, although this is usually unnecessary because that’s the default for the format method. The argument will take up as many characters as needed. However, it is possible to pad a value so that it takes up a certain number of characters, which can be useful for presenting information is a neat, tabular manner.</a:t>
            </a:r>
          </a:p>
          <a:p>
            <a:endParaRPr lang="en-US" dirty="0"/>
          </a:p>
          <a:p>
            <a:r>
              <a:rPr lang="en-US" dirty="0"/>
              <a:t>To add padding, the simplest way is to put the total number of spaces after the colon, so this statement gives us the string ‘test’ with 6 spaces to the right. For strings, the default alignment is to the left, but for other types it is to the right. So this, statement, which says to convert 12.345 into a string that takes up a total of 10 spaces and round it to 2 decimal places, produces the string ‘12.35’ with 5 spaces to the left. Note that the 10 is the number of spaces taken up by the entire string, not just the part before the decimal point.</a:t>
            </a:r>
          </a:p>
          <a:p>
            <a:endParaRPr lang="en-US" dirty="0"/>
          </a:p>
          <a:p>
            <a:r>
              <a:rPr lang="en-US" dirty="0"/>
              <a:t>Incidentally, if the number of spaces specified is too few to display the entire argument, it will show the entire argument anyway. Python won’t cut the argument down to size for you.</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2421780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default</a:t>
            </a:r>
            <a:r>
              <a:rPr lang="en-US" baseline="0" dirty="0"/>
              <a:t> alignment for strings is left-justified? You can specify the direction of alignment using the less than, greater than or caret signs. Caret is shift-6 on your keyboard. These represent left, right and </a:t>
            </a:r>
            <a:r>
              <a:rPr lang="en-US" baseline="0" dirty="0" err="1"/>
              <a:t>centre</a:t>
            </a:r>
            <a:r>
              <a:rPr lang="en-US" baseline="0" dirty="0"/>
              <a:t> alignment, respectively. You put these alignment characters immediately after the colon, so this statement says to right-align the string ‘test’ into 10 characters, producing this result.</a:t>
            </a:r>
          </a:p>
          <a:p>
            <a:endParaRPr lang="en-US" baseline="0" dirty="0"/>
          </a:p>
          <a:p>
            <a:r>
              <a:rPr lang="en-US" baseline="0" dirty="0"/>
              <a:t>Not only that, you can choose the character to do the padding. By default it’s a space, but you can specify any single character. Take a look at these examples of using different padding characters and different alignments.</a:t>
            </a:r>
            <a:endParaRPr lang="en-US" dirty="0"/>
          </a:p>
          <a:p>
            <a:r>
              <a:rPr lang="en-US" dirty="0"/>
              <a:t>This is so neat, if you are a complete nerd like me.</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301152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seen some examples, let’s break down the various components of all the stuff we can put into those braces, which is actually called a </a:t>
            </a:r>
            <a:r>
              <a:rPr lang="en-US" i="1" dirty="0"/>
              <a:t>format specifier</a:t>
            </a:r>
            <a:r>
              <a:rPr lang="en-US" i="0" dirty="0"/>
              <a:t>. Given this specifier, the pair of braces together form the placeholder symbol. Next comes the argument position, so this 2 says that it is actually the third argument in the format argument list. The colon separates the next symbol, which is the alignment, whether it is left, right or </a:t>
            </a:r>
            <a:r>
              <a:rPr lang="en-US" i="0" dirty="0" err="1"/>
              <a:t>centre</a:t>
            </a:r>
            <a:r>
              <a:rPr lang="en-US" i="0" dirty="0"/>
              <a:t>-aligned. After that you have the number of spaces that the entire string will take up. The letter at the end denotes the format type. In this case it is a float, which also allows you to have a dot followed by another number specifying the precision (i.e., the number of decimal places).</a:t>
            </a:r>
          </a:p>
          <a:p>
            <a:endParaRPr lang="en-US" i="0" baseline="0" dirty="0"/>
          </a:p>
          <a:p>
            <a:r>
              <a:rPr lang="en-US" i="0" baseline="0" dirty="0"/>
              <a:t>Yeah, it’s quite a bit to take in all at once, but take your time and play around with it. It’s a pretty powerful function that gives you lots of ways to control your string formatting.</a:t>
            </a:r>
            <a:endParaRPr lang="en-US" baseline="0"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4275092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s, d and f, here are some of the commonly used format types. c represents a single character. When you learn numbers in base 8 and base 16, you can use o and x for them, respectively. And if you remember your scientific notation for decimal point numbers, like 2.735 * 10 to the power of negative 3, that’s what the exponent notation e is doing.</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512956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how you can use string formatting to show information in a neat tabular display. We have here a student’s name, gender, year of study and average marks. This program first prints out the table headings, which are all left-aligned because they are strings. It then prints out the student’s information. The name uses the default left-alignment; we align the gender to the right using the greater than sign; the year of study remains the default right alignment for integers; and we specify the average to be </a:t>
            </a:r>
            <a:r>
              <a:rPr lang="en-US" dirty="0" err="1"/>
              <a:t>centre</a:t>
            </a:r>
            <a:r>
              <a:rPr lang="en-US" dirty="0"/>
              <a:t>-aligned and convert it to 2 decimal places.</a:t>
            </a:r>
          </a:p>
          <a:p>
            <a:endParaRPr lang="en-US" baseline="0" dirty="0"/>
          </a:p>
          <a:p>
            <a:r>
              <a:rPr lang="en-US" baseline="0" dirty="0"/>
              <a:t>Take a bit of time to make sure that you understand how this example works, so that one day you might become the best there ever was.</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1041187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16</a:t>
            </a:fld>
            <a:endParaRPr lang="en-GB" altLang="en-US" sz="1000">
              <a:latin typeface="Arial" charset="0"/>
            </a:endParaRPr>
          </a:p>
        </p:txBody>
      </p:sp>
    </p:spTree>
    <p:extLst>
      <p:ext uri="{BB962C8B-B14F-4D97-AF65-F5344CB8AC3E}">
        <p14:creationId xmlns:p14="http://schemas.microsoft.com/office/powerpoint/2010/main" val="3935988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part of today’s lesson, we will talk about the different types of errors you may encounter when coding, and what you could do to correct these errors. Of course you won’t be able to solve all errors just by going through this lesson – programming, and life, is not that easy – but understanding the different types of errors can go a long way to helping you become an expert programmer.</a:t>
            </a:r>
          </a:p>
        </p:txBody>
      </p:sp>
      <p:sp>
        <p:nvSpPr>
          <p:cNvPr id="4" name="Slide Number Placeholder 3"/>
          <p:cNvSpPr>
            <a:spLocks noGrp="1"/>
          </p:cNvSpPr>
          <p:nvPr>
            <p:ph type="sldNum" sz="quarter" idx="5"/>
          </p:nvPr>
        </p:nvSpPr>
        <p:spPr/>
        <p:txBody>
          <a:bodyPr/>
          <a:lstStyle/>
          <a:p>
            <a:fld id="{26B286DB-C50B-484C-A5B6-2AE944CA4CB5}" type="slidenum">
              <a:rPr lang="en-US" smtClean="0"/>
              <a:pPr/>
              <a:t>17</a:t>
            </a:fld>
            <a:endParaRPr lang="en-US"/>
          </a:p>
        </p:txBody>
      </p:sp>
    </p:spTree>
    <p:extLst>
      <p:ext uri="{BB962C8B-B14F-4D97-AF65-F5344CB8AC3E}">
        <p14:creationId xmlns:p14="http://schemas.microsoft.com/office/powerpoint/2010/main" val="2296147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in code are also known as bugs, so correcting errors in code is also known as debugging. Broadly speaking, there are 3 types of bugs in programming code, namely syntax errors, runtime or execution errors, and logic or semantic errors. Let’s look at each one, see what causes them, and what are some ways you can go about correcting them.</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18</a:t>
            </a:fld>
            <a:endParaRPr lang="en-US"/>
          </a:p>
        </p:txBody>
      </p:sp>
    </p:spTree>
    <p:extLst>
      <p:ext uri="{BB962C8B-B14F-4D97-AF65-F5344CB8AC3E}">
        <p14:creationId xmlns:p14="http://schemas.microsoft.com/office/powerpoint/2010/main" val="2234855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kern="0" dirty="0">
                <a:solidFill>
                  <a:schemeClr val="tx1"/>
                </a:solidFill>
              </a:rPr>
              <a:t>Syntax errors occur when code violates the language syntax. For example, when Python expects a close bracket but sees a letter instead, it will detect that the code is not legal Python code and freak out. In this example, the error is caused because after Python sees the print function followed by an open bracket and a single quote, it expects to eventually see another single quote that denotes the end of the string. However, in this case it reached the end of the line without seeing the other single quote, so it tells the programmer that there was a syntax error because it reached the end of line (which is what EOL stands for) while it is reading the string literal.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sz="1200" kern="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kern="0" dirty="0">
                <a:solidFill>
                  <a:schemeClr val="tx1"/>
                </a:solidFill>
              </a:rPr>
              <a:t>A program with a syntax error will not run. You MUST correct it, otherwise Python will just sit there, pout at you and do nothing. Thankfully, syntax errors are actually quite simple to correct. The IDE will show you both where the error occurred and what the error is, so just go to that line and correct it. As you practice more, you should be able to handle syntax errors relatively easily.</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2053485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examine strings more closely. In particular, we will talk about something called escape sequences, followed by different ways you can format your strings. In the second part of this lesson, we will discuss different types of errors, such as syntax errors, logical errors and so on, and what you can do about them.</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3298791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your program has no syntax errors, you may encounter errors when you are running the program. These are called runtime errors of execution errors. Essentially, although the program is syntactically correct, somewhere during execution the program encountered something that it cannot handle and crashes. In this example, even though this line does not violate Python syntax, it crashes because you can’t divide by zero. Other common runtime errors include using a variable before it is assigned with a value, trying to do an operation with a value of the wrong type, and trying to access the value outside the range of a list (more on lists later in this course).</a:t>
            </a:r>
          </a:p>
          <a:p>
            <a:endParaRPr lang="en-US" dirty="0"/>
          </a:p>
          <a:p>
            <a:r>
              <a:rPr lang="en-US" dirty="0"/>
              <a:t>Runtime errors can be tricky. Although the IDE does tell you which line caused the error and what the error was, it may not be immediately obvious what caused it. For example, even though you know it is a division by zero error, why was the denominator zero? Here’s where experience, logical thinking and some detective work will be useful. Start from line that caused the error and work backwards, and hopefully you will be able to track down the culprit.</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20</a:t>
            </a:fld>
            <a:endParaRPr lang="en-US"/>
          </a:p>
        </p:txBody>
      </p:sp>
    </p:spTree>
    <p:extLst>
      <p:ext uri="{BB962C8B-B14F-4D97-AF65-F5344CB8AC3E}">
        <p14:creationId xmlns:p14="http://schemas.microsoft.com/office/powerpoint/2010/main" val="14328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there are logic or semantic errors</a:t>
            </a:r>
            <a:r>
              <a:rPr lang="en-US" baseline="0" dirty="0"/>
              <a:t> that occur when the logic of the program is not correct. You are able to run the program, it does not crash, but its behavior is different from what you expect. In a way, logic errors could be the hardest bugs to track down because Python does not tell you which line of code is the culprit. As far as Python is concerned, your program is working fine.</a:t>
            </a:r>
          </a:p>
          <a:p>
            <a:endParaRPr lang="en-US" baseline="0" dirty="0"/>
          </a:p>
          <a:p>
            <a:r>
              <a:rPr lang="en-US" baseline="0" dirty="0"/>
              <a:t>Logic errors may be caused by an error in formulating the model. It may also be the case that the model is correct, but the translation of the model into an algorithm is incorrect. Or it could be that the algorithm is correct, but implementing it into code was not done correctly. Because there are lots of possibilities, logic errors are pretty annoying.</a:t>
            </a:r>
          </a:p>
          <a:p>
            <a:endParaRPr lang="en-US" baseline="0" dirty="0"/>
          </a:p>
          <a:p>
            <a:r>
              <a:rPr lang="en-US" baseline="0" dirty="0"/>
              <a:t>However, all is not lost. As you gain experience and encounter more of these sorts of errors, you will get better at deducing what are the likely causes. Look at the thing that went wrong, figure out which parts of your code affect it, and start your debugging from there. Test out different inputs and see if you can spot any patterns.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1514424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real talk time. It is sometimes really difficult to debug your program. That’s why people pay programmers the big bucks – if it’s easy, everyone would be doing it. That being said, modern IDEs will offer debuggers, allows the programmer to step through their code line by line in the order of execution. At the same time, the debugger will show what values are stored in each variable in each step. In this way, you can slowly trace through your code and see when some variable is taking on some value that you do not expect.</a:t>
            </a:r>
          </a:p>
          <a:p>
            <a:endParaRPr lang="en-US" baseline="0" dirty="0"/>
          </a:p>
          <a:p>
            <a:r>
              <a:rPr lang="en-US" baseline="0" dirty="0"/>
              <a:t>IDLE does offer some debugging tools, but to be honest they are not very user-friendly. The debuggers in more modern IDEs like Visual Studio, PyCharm and Eclipse are much more user-friendly and powerful, but they are beyond the scope of this lesson. Instead, you have a really cheap and effective alternative to debuggers – the print statement. Use print to show the values of your variables at each part of your code, and this will serve a similar purpose to debuggers.</a:t>
            </a:r>
          </a:p>
          <a:p>
            <a:endParaRPr lang="en-US"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22</a:t>
            </a:fld>
            <a:endParaRPr lang="en-US"/>
          </a:p>
        </p:txBody>
      </p:sp>
    </p:spTree>
    <p:extLst>
      <p:ext uri="{BB962C8B-B14F-4D97-AF65-F5344CB8AC3E}">
        <p14:creationId xmlns:p14="http://schemas.microsoft.com/office/powerpoint/2010/main" val="3877246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23</a:t>
            </a:fld>
            <a:endParaRPr lang="en-GB" altLang="en-US" sz="1000">
              <a:latin typeface="Arial" charset="0"/>
            </a:endParaRPr>
          </a:p>
        </p:txBody>
      </p:sp>
    </p:spTree>
    <p:extLst>
      <p:ext uri="{BB962C8B-B14F-4D97-AF65-F5344CB8AC3E}">
        <p14:creationId xmlns:p14="http://schemas.microsoft.com/office/powerpoint/2010/main" val="393598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end this lesson with some general tips and tricks that will help you make fewer errors in coding.</a:t>
            </a:r>
          </a:p>
          <a:p>
            <a:endParaRPr lang="en-US" dirty="0"/>
          </a:p>
          <a:p>
            <a:r>
              <a:rPr lang="en-US" dirty="0"/>
              <a:t>The first one is simple: more haste, less speed. There is a tendency for beginner programmers to just start programming immediately the moment they are presented with the problem. This is a recipe for trouble because if you have misunderstood the problem or not considered all the available solutions, you may be on the wrong track from the start. Instead, take some time to fully understand and analyze the problem before starting. Also, type carefully when you code because spelling matters.</a:t>
            </a:r>
          </a:p>
          <a:p>
            <a:endParaRPr lang="en-US" dirty="0"/>
          </a:p>
          <a:p>
            <a:r>
              <a:rPr lang="en-US" dirty="0"/>
              <a:t>Next, you should develop a consistent style. Start your variables with a lowercase letter, and make sure they have meaningful names. Decide if you prefer to add blank lines in between various parts of your code, whether to have a space after your commas, and so on. If you are consistent with your coding style, it actually makes it easier for you to see if you made some typographical error at a glance.</a:t>
            </a:r>
          </a:p>
          <a:p>
            <a:endParaRPr lang="en-US" dirty="0"/>
          </a:p>
          <a:p>
            <a:r>
              <a:rPr lang="en-US" dirty="0"/>
              <a:t>This is an important one: do incremental coding, which is the term to describe the practice of testing your program after only a few lines of code. There is a temptation for impatient programmers to just bash out 50 lines of code at once before testing it. The problem with doing that is that if there is an error, you will have at least 50 lines of code to look through to find the error. But if you find an error after only writing 5 lines of code, then the error was probably introduced in those 5 lines, making it a lot easier to debug.</a:t>
            </a:r>
          </a:p>
          <a:p>
            <a:endParaRPr lang="en-US" dirty="0"/>
          </a:p>
          <a:p>
            <a:r>
              <a:rPr lang="en-US" dirty="0"/>
              <a:t>Finally, one piece of practical advice is to make backups of your code, especially when you are working on a big program. Use “save as” to create different versions as you develop your program, in case you overwrite some of your old code when you are making changes. Better yet, back up your code in a different location, like a network drive or cloud storage, to guard against something catastrophic happening to your computer.</a:t>
            </a:r>
          </a:p>
        </p:txBody>
      </p:sp>
      <p:sp>
        <p:nvSpPr>
          <p:cNvPr id="4" name="Slide Number Placeholder 3"/>
          <p:cNvSpPr>
            <a:spLocks noGrp="1"/>
          </p:cNvSpPr>
          <p:nvPr>
            <p:ph type="sldNum" sz="quarter" idx="5"/>
          </p:nvPr>
        </p:nvSpPr>
        <p:spPr/>
        <p:txBody>
          <a:bodyPr/>
          <a:lstStyle/>
          <a:p>
            <a:fld id="{26B286DB-C50B-484C-A5B6-2AE944CA4CB5}" type="slidenum">
              <a:rPr lang="en-US" smtClean="0"/>
              <a:pPr/>
              <a:t>24</a:t>
            </a:fld>
            <a:endParaRPr lang="en-US"/>
          </a:p>
        </p:txBody>
      </p:sp>
    </p:spTree>
    <p:extLst>
      <p:ext uri="{BB962C8B-B14F-4D97-AF65-F5344CB8AC3E}">
        <p14:creationId xmlns:p14="http://schemas.microsoft.com/office/powerpoint/2010/main" val="1499659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the end of today’s lesson. We covered string formatting, program errors and debugging. Not a bad day’s work, right?</a:t>
            </a:r>
            <a:endParaRPr lang="en-US" baseline="0"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25</a:t>
            </a:fld>
            <a:endParaRPr lang="en-US"/>
          </a:p>
        </p:txBody>
      </p:sp>
    </p:spTree>
    <p:extLst>
      <p:ext uri="{BB962C8B-B14F-4D97-AF65-F5344CB8AC3E}">
        <p14:creationId xmlns:p14="http://schemas.microsoft.com/office/powerpoint/2010/main" val="964699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I leave you with some reading references in case you wish to supplement your knowledge about what we covered today. Until next time, </a:t>
            </a:r>
            <a:r>
              <a:rPr lang="en-US"/>
              <a:t>happy coding!</a:t>
            </a:r>
            <a:endParaRPr lang="en-US" baseline="0"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26</a:t>
            </a:fld>
            <a:endParaRPr lang="en-US"/>
          </a:p>
        </p:txBody>
      </p:sp>
    </p:spTree>
    <p:extLst>
      <p:ext uri="{BB962C8B-B14F-4D97-AF65-F5344CB8AC3E}">
        <p14:creationId xmlns:p14="http://schemas.microsoft.com/office/powerpoint/2010/main" val="2424099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escape sequences. You already know the basics about strings in the last lesson. In general, whatever you type on the screen and enclose in quotes is a string in Python. And some of you may have already figured out that one of the reasons Python allows both single and double quotes is because if you want to print a string that includes a single quote, you can just enclose it in double quotes, and vice versa.</a:t>
            </a:r>
          </a:p>
          <a:p>
            <a:endParaRPr lang="en-US" dirty="0"/>
          </a:p>
          <a:p>
            <a:r>
              <a:rPr lang="en-US" dirty="0"/>
              <a:t>But what about some of the weirder characters, like tab and enter? Or what if you want to have a string that contains both single and double quotes? That’s where escape sequences come in.</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2936412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Let’s say we need to print</a:t>
            </a:r>
            <a:r>
              <a:rPr lang="en-US" altLang="en-US" baseline="0" dirty="0"/>
              <a:t> a pair of single quotes </a:t>
            </a:r>
            <a:r>
              <a:rPr lang="en-US" altLang="en-US" dirty="0"/>
              <a:t>as part of a string. If you enclose</a:t>
            </a:r>
            <a:r>
              <a:rPr lang="en-US" altLang="en-US" baseline="0" dirty="0"/>
              <a:t> the string within single quotes, you will get an error. What happens is that Python will go through the statement and assume that ‘He said ‘ is the string because it is enclosed in a pair of single quotes. It will then see the h in hello and say, hey, that’s not right and freak our with a </a:t>
            </a:r>
            <a:r>
              <a:rPr lang="en-US" altLang="en-US" baseline="0" dirty="0" err="1"/>
              <a:t>SyntaxError</a:t>
            </a:r>
            <a:r>
              <a:rPr lang="en-US" altLang="en-US" baseline="0"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To avoid this, put in a backslash before each single quote in the string, like this. The backslash in a string is a special character that tells Python “the next character after the backslash should be treated literally.”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The backslash together with the</a:t>
            </a:r>
            <a:r>
              <a:rPr lang="en-US" altLang="en-US" baseline="0" dirty="0"/>
              <a:t> </a:t>
            </a:r>
            <a:r>
              <a:rPr lang="en-US" altLang="en-US" b="0" i="0" baseline="0" dirty="0">
                <a:solidFill>
                  <a:schemeClr val="tx1"/>
                </a:solidFill>
              </a:rPr>
              <a:t>single quote f</a:t>
            </a:r>
            <a:r>
              <a:rPr lang="en-US" altLang="en-US" dirty="0"/>
              <a:t>orm an </a:t>
            </a:r>
            <a:r>
              <a:rPr lang="en-US" altLang="en-US" b="1" i="1" dirty="0">
                <a:solidFill>
                  <a:srgbClr val="FF0000"/>
                </a:solidFill>
              </a:rPr>
              <a:t>escape sequence</a:t>
            </a:r>
            <a:r>
              <a:rPr lang="en-US" altLang="en-US" b="0" i="0" dirty="0">
                <a:solidFill>
                  <a:schemeClr val="tx1"/>
                </a:solidFill>
              </a:rPr>
              <a:t>, because it helps the character escape from the quotes.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0" i="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0" i="0" dirty="0">
                <a:solidFill>
                  <a:schemeClr val="tx1"/>
                </a:solidFill>
              </a:rPr>
              <a:t>Pop quiz: what do you do if you want to have the backslash character as part of your string?</a:t>
            </a:r>
            <a:endParaRPr lang="en-US" altLang="en-US"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3013493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quite a few other escape sequences, two of the most commonly used are newline, which is </a:t>
            </a:r>
            <a:r>
              <a:rPr lang="en-US" dirty="0" err="1"/>
              <a:t>backslah</a:t>
            </a:r>
            <a:r>
              <a:rPr lang="en-US" dirty="0"/>
              <a:t>-n, and tab stop, which is backslash-t. New line continues the next character in the next line, so this statement produces this output over two lines. Tab stop is like what happens when you hit Tab in Microsoft Word or IDLE, in that it will leave spaces until the next tab stop location. You can follow this link to see a full list of Python string escape sequences.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1357049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so your basic strings are pretty straightforward, but quite often, you want to create a string that is made of many different parts, and you can substitute the correct value for each part as needed. Here’s how Python helps you do that.</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89789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rgbClr val="640064"/>
                </a:solidFill>
              </a:rPr>
              <a:t>Python provides 2 ways to do </a:t>
            </a:r>
            <a:r>
              <a:rPr lang="en-US" altLang="en-US" b="1" i="1" dirty="0">
                <a:solidFill>
                  <a:srgbClr val="640064"/>
                </a:solidFill>
              </a:rPr>
              <a:t>String Formatting</a:t>
            </a:r>
            <a:r>
              <a:rPr lang="en-US" altLang="en-US" b="0" i="0" dirty="0">
                <a:solidFill>
                  <a:srgbClr val="640064"/>
                </a:solidFill>
              </a:rPr>
              <a:t>, which</a:t>
            </a:r>
            <a:r>
              <a:rPr lang="en-US" altLang="en-US" dirty="0">
                <a:solidFill>
                  <a:srgbClr val="640064"/>
                </a:solidFill>
              </a:rPr>
              <a:t> allows </a:t>
            </a:r>
            <a:r>
              <a:rPr lang="en-US" altLang="en-US" u="sng" dirty="0">
                <a:solidFill>
                  <a:srgbClr val="640064"/>
                </a:solidFill>
              </a:rPr>
              <a:t>multiple substitutions in a string</a:t>
            </a:r>
          </a:p>
          <a:p>
            <a:r>
              <a:rPr lang="en-US" dirty="0"/>
              <a:t>The</a:t>
            </a:r>
            <a:r>
              <a:rPr lang="en-US" baseline="0" dirty="0"/>
              <a:t> first way uses a percent sign, and inside the string there are special characters called </a:t>
            </a:r>
            <a:r>
              <a:rPr lang="en-US" u="none" baseline="0" dirty="0"/>
              <a:t>placeholders that</a:t>
            </a:r>
            <a:r>
              <a:rPr lang="en-US" baseline="0" dirty="0"/>
              <a:t> indicate what kind of argument is going in, so %s says it’s a string, %d says it’s a decimal value, and so on. This is similar to how some of the older programming languages like C and C++ do string formatting, so if you are familiar with those languages, this type of string formatting will be familiar to you.</a:t>
            </a:r>
          </a:p>
          <a:p>
            <a:endParaRPr lang="en-US" baseline="0" dirty="0"/>
          </a:p>
          <a:p>
            <a:r>
              <a:rPr lang="en-US" baseline="0" dirty="0"/>
              <a:t>The second way, which is considered the preferred way to do string formatting in the latest versions of Python, is to use the format method. Instead of explicit placeholder, it just used sets of braces (which are those curly brackets). Since we are a hip, modern, forward-thinking school, we will teach you the format method, because it’s dope. It’s lit. It’s sick. Yeah this is getting cringe. Let’s move on.</a:t>
            </a:r>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371242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format method is a function that is used for strings, so what you do is write a string as usual in single or double quotes. Inside the string, you can put multiple pairs of braces indicating where you want to insert your arguments. You then write .format after the string, followed by your arguments in brackets. In this example, there are two pairs of braces inside the string, and there are two arguments given in the format function, which are the strings ‘one’ and ‘two’. This is produces the string ‘one two’.</a:t>
            </a:r>
          </a:p>
          <a:p>
            <a:endParaRPr lang="en-US" dirty="0"/>
          </a:p>
          <a:p>
            <a:r>
              <a:rPr lang="en-US" dirty="0"/>
              <a:t>The cool thing about the format method is that it is smart enough to convert your arguments into strings for you, so this line where the arguments are integers produces the expected result of a string containing the numbers ‘1 2’.</a:t>
            </a:r>
          </a:p>
          <a:p>
            <a:endParaRPr lang="en-US" baseline="0" dirty="0"/>
          </a:p>
          <a:p>
            <a:r>
              <a:rPr lang="en-US" baseline="0" dirty="0"/>
              <a:t>One functionality provided by the format() method is to allow you to rearrange the output without changing the order of the arguments, by putting the argument numbers inside the braces. Take note that the first argument is argument zero, not argument 1. In this example, we will get the string ‘two one’. And in this example created by some crazy programmer, you see that you can mix the arguments up however you want.</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91708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formatting strings with numbers, you sometimes want to tell Python explicitly how to treat the arguments. To specify the argument as an integer, you use ‘:d’, where the d stands for “decimal number”. So these statement produce these results.</a:t>
            </a:r>
          </a:p>
          <a:p>
            <a:endParaRPr lang="en-US" dirty="0"/>
          </a:p>
          <a:p>
            <a:r>
              <a:rPr lang="en-US" dirty="0"/>
              <a:t>To specify the argument as a float, you use ‘:f’, which stands for floating point number. By default, Python will print floats up to 6 decimal points, which is why you get these results.</a:t>
            </a:r>
          </a:p>
          <a:p>
            <a:endParaRPr lang="en-US" dirty="0"/>
          </a:p>
          <a:p>
            <a:r>
              <a:rPr lang="en-US" dirty="0"/>
              <a:t>Why is this important? Depending on what you specify in the formatting string, Python will treat the same argument differently. For example, specifying that 16 is a float instead of an integer results in the addition of a decimal point and 6 zeros at the end. What if I specify 3.142 as a decimal? Try it out and see. Spoiler alert: it crashes.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3030240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2</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dirty="0"/>
              <a:t>&lt;&lt;Title&gt;&gt;</a:t>
            </a:r>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5052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(2023/24), Semester 1</a:t>
            </a:r>
            <a:endParaRPr kumimoji="1" lang="en-GB" sz="44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17/4/2023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2</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1B7F50B5-1143-4C98-896E-5829C5C316C0}"/>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SzPct val="7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000FF"/>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1.m4a"/><Relationship Id="rId7" Type="http://schemas.openxmlformats.org/officeDocument/2006/relationships/image" Target="../media/image20.png"/><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notesSlide" Target="../notesSlides/notesSlide11.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media12.m4a"/><Relationship Id="rId7" Type="http://schemas.openxmlformats.org/officeDocument/2006/relationships/image" Target="../media/image24.png"/><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23.png"/><Relationship Id="rId5" Type="http://schemas.openxmlformats.org/officeDocument/2006/relationships/notesSlide" Target="../notesSlides/notesSlide12.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28.png"/><Relationship Id="rId2" Type="http://schemas.microsoft.com/office/2007/relationships/media" Target="../media/media15.m4a"/><Relationship Id="rId1" Type="http://schemas.openxmlformats.org/officeDocument/2006/relationships/tags" Target="../tags/tag9.xml"/><Relationship Id="rId6" Type="http://schemas.openxmlformats.org/officeDocument/2006/relationships/image" Target="../media/image27.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politemall.polite.edu.sg/" TargetMode="Externa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s://en.wikibooks.org/wiki/Python_Programming/Errors" TargetMode="External"/><Relationship Id="rId5" Type="http://schemas.openxmlformats.org/officeDocument/2006/relationships/hyperlink" Target="https://realpython.com/python-formatted-output/" TargetMode="External"/><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4.m4a"/><Relationship Id="rId7" Type="http://schemas.openxmlformats.org/officeDocument/2006/relationships/image" Target="../media/image6.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docs.python.org/3/reference/lexical_analysis.html" TargetMode="External"/><Relationship Id="rId3" Type="http://schemas.openxmlformats.org/officeDocument/2006/relationships/audio" Target="../media/media5.m4a"/><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hyperlink" Target="https://docs.python.org/2/library/stdtypes.html#str.format" TargetMode="Externa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8.m4a"/><Relationship Id="rId7" Type="http://schemas.openxmlformats.org/officeDocument/2006/relationships/image" Target="../media/image10.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9.m4a"/><Relationship Id="rId7" Type="http://schemas.openxmlformats.org/officeDocument/2006/relationships/image" Target="../media/image13.png"/><Relationship Id="rId12"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notesSlide" Target="../notesSlides/notesSlide9.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1446550"/>
          </a:xfrm>
        </p:spPr>
        <p:txBody>
          <a:bodyPr/>
          <a:lstStyle/>
          <a:p>
            <a:r>
              <a:rPr lang="en-GB" dirty="0"/>
              <a:t>String Formatting &amp;</a:t>
            </a:r>
          </a:p>
          <a:p>
            <a:r>
              <a:rPr lang="en-GB" dirty="0"/>
              <a:t>Types of Errors</a:t>
            </a:r>
          </a:p>
        </p:txBody>
      </p:sp>
      <p:pic>
        <p:nvPicPr>
          <p:cNvPr id="3" name="Audio 2">
            <a:hlinkClick r:id="" action="ppaction://media"/>
            <a:extLst>
              <a:ext uri="{FF2B5EF4-FFF2-40B4-BE49-F238E27FC236}">
                <a16:creationId xmlns:a16="http://schemas.microsoft.com/office/drawing/2014/main" id="{169DDE56-8240-4DD5-9F15-8A1E4FEF3B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574"/>
    </mc:Choice>
    <mc:Fallback xmlns="">
      <p:transition spd="slow" advTm="28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304800" y="562239"/>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buFontTx/>
              <a:buNone/>
            </a:pPr>
            <a:endParaRPr lang="en-US" altLang="en-US" sz="2400" kern="0" dirty="0">
              <a:solidFill>
                <a:schemeClr val="tx1"/>
              </a:solidFill>
            </a:endParaRPr>
          </a:p>
          <a:p>
            <a:pPr>
              <a:buSzPct val="70000"/>
              <a:buFont typeface="Wingdings" panose="05000000000000000000" pitchFamily="2" charset="2"/>
              <a:buChar char="q"/>
            </a:pPr>
            <a:r>
              <a:rPr lang="en-US" altLang="en-US" b="1" kern="0" dirty="0">
                <a:solidFill>
                  <a:srgbClr val="640064"/>
                </a:solidFill>
                <a:latin typeface="Arial Narrow" panose="020B0606020202030204" pitchFamily="34" charset="0"/>
              </a:rPr>
              <a:t>The default is to have </a:t>
            </a:r>
            <a:r>
              <a:rPr lang="en-US" altLang="en-US" b="1" u="sng" kern="0" dirty="0">
                <a:solidFill>
                  <a:srgbClr val="640064"/>
                </a:solidFill>
                <a:latin typeface="Arial Narrow" panose="020B0606020202030204" pitchFamily="34" charset="0"/>
              </a:rPr>
              <a:t>six decimal points </a:t>
            </a:r>
            <a:r>
              <a:rPr lang="en-US" altLang="en-US" b="1" kern="0" dirty="0">
                <a:solidFill>
                  <a:srgbClr val="640064"/>
                </a:solidFill>
                <a:latin typeface="Arial Narrow" panose="020B0606020202030204" pitchFamily="34" charset="0"/>
              </a:rPr>
              <a:t>of </a:t>
            </a:r>
            <a:r>
              <a:rPr lang="en-US" altLang="en-US" b="1" i="1" kern="0" dirty="0">
                <a:solidFill>
                  <a:srgbClr val="640064"/>
                </a:solidFill>
                <a:latin typeface="Arial Narrow" panose="020B0606020202030204" pitchFamily="34" charset="0"/>
              </a:rPr>
              <a:t>precision </a:t>
            </a:r>
            <a:r>
              <a:rPr lang="en-US" altLang="en-US" b="1" kern="0" dirty="0">
                <a:solidFill>
                  <a:srgbClr val="640064"/>
                </a:solidFill>
                <a:latin typeface="Arial Narrow" panose="020B0606020202030204" pitchFamily="34" charset="0"/>
              </a:rPr>
              <a:t>for float.</a:t>
            </a:r>
          </a:p>
          <a:p>
            <a:pPr>
              <a:buSzPct val="70000"/>
              <a:buFont typeface="Wingdings" panose="05000000000000000000" pitchFamily="2" charset="2"/>
              <a:buChar char="q"/>
            </a:pPr>
            <a:r>
              <a:rPr lang="en-US" altLang="en-US" b="1" kern="0" dirty="0">
                <a:solidFill>
                  <a:srgbClr val="640064"/>
                </a:solidFill>
                <a:latin typeface="Arial Narrow" panose="020B0606020202030204" pitchFamily="34" charset="0"/>
              </a:rPr>
              <a:t>The precision can be changed as follows:</a:t>
            </a: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sp>
        <p:nvSpPr>
          <p:cNvPr id="125954" name="Rectangle 2"/>
          <p:cNvSpPr>
            <a:spLocks noGrp="1" noChangeArrowheads="1"/>
          </p:cNvSpPr>
          <p:nvPr>
            <p:ph type="title"/>
          </p:nvPr>
        </p:nvSpPr>
        <p:spPr/>
        <p:txBody>
          <a:bodyPr/>
          <a:lstStyle/>
          <a:p>
            <a:pPr>
              <a:defRPr/>
            </a:pPr>
            <a:r>
              <a:rPr lang="en-US" dirty="0"/>
              <a:t>String Formatting</a:t>
            </a:r>
          </a:p>
        </p:txBody>
      </p:sp>
      <p:pic>
        <p:nvPicPr>
          <p:cNvPr id="12" name="Picture 11"/>
          <p:cNvPicPr>
            <a:picLocks noChangeAspect="1"/>
          </p:cNvPicPr>
          <p:nvPr/>
        </p:nvPicPr>
        <p:blipFill rotWithShape="1">
          <a:blip r:embed="rId5"/>
          <a:srcRect t="51881"/>
          <a:stretch/>
        </p:blipFill>
        <p:spPr>
          <a:xfrm>
            <a:off x="762000" y="2620881"/>
            <a:ext cx="6804450" cy="503319"/>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CEB74953-BF8F-4855-8E22-4274B8DF77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70614456"/>
      </p:ext>
    </p:extLst>
  </p:cSld>
  <p:clrMapOvr>
    <a:masterClrMapping/>
  </p:clrMapOvr>
  <mc:AlternateContent xmlns:mc="http://schemas.openxmlformats.org/markup-compatibility/2006" xmlns:p14="http://schemas.microsoft.com/office/powerpoint/2010/main">
    <mc:Choice Requires="p14">
      <p:transition spd="slow" advTm="22730">
        <p14:prism/>
      </p:transition>
    </mc:Choice>
    <mc:Fallback xmlns="">
      <p:transition spd="slow" advTm="22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String Formatting</a:t>
            </a:r>
          </a:p>
        </p:txBody>
      </p:sp>
      <p:sp>
        <p:nvSpPr>
          <p:cNvPr id="5124" name="Rectangle 3"/>
          <p:cNvSpPr>
            <a:spLocks noGrp="1" noChangeArrowheads="1"/>
          </p:cNvSpPr>
          <p:nvPr>
            <p:ph type="body" idx="1"/>
          </p:nvPr>
        </p:nvSpPr>
        <p:spPr/>
        <p:txBody>
          <a:bodyPr/>
          <a:lstStyle/>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pPr marL="0" indent="0">
              <a:buNone/>
            </a:pPr>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pPr marL="0" indent="0">
              <a:buNone/>
            </a:pPr>
            <a:endParaRPr lang="en-US" altLang="en-US" sz="2400" dirty="0">
              <a:solidFill>
                <a:schemeClr val="tx1"/>
              </a:solidFill>
            </a:endParaRPr>
          </a:p>
          <a:p>
            <a:endParaRPr lang="en-US" altLang="en-US" dirty="0"/>
          </a:p>
        </p:txBody>
      </p:sp>
      <p:sp>
        <p:nvSpPr>
          <p:cNvPr id="7" name="Rectangle 3"/>
          <p:cNvSpPr txBox="1">
            <a:spLocks noChangeArrowheads="1"/>
          </p:cNvSpPr>
          <p:nvPr/>
        </p:nvSpPr>
        <p:spPr bwMode="auto">
          <a:xfrm>
            <a:off x="165847"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altLang="en-US" b="1" kern="0" dirty="0">
                <a:solidFill>
                  <a:srgbClr val="640064"/>
                </a:solidFill>
                <a:latin typeface="Arial Narrow" panose="020B0606020202030204" pitchFamily="34" charset="0"/>
              </a:rPr>
              <a:t>Strings</a:t>
            </a:r>
          </a:p>
          <a:p>
            <a:endParaRPr lang="en-US" altLang="en-US" sz="2400" kern="0" dirty="0">
              <a:solidFill>
                <a:schemeClr val="tx1"/>
              </a:solidFill>
            </a:endParaRPr>
          </a:p>
          <a:p>
            <a:pPr marL="0" indent="0">
              <a:buNone/>
            </a:pPr>
            <a:endParaRPr lang="en-US" altLang="en-US" sz="2400" kern="0" dirty="0">
              <a:solidFill>
                <a:schemeClr val="tx1"/>
              </a:solidFill>
            </a:endParaRPr>
          </a:p>
          <a:p>
            <a:pPr>
              <a:buSzPct val="70000"/>
              <a:buFont typeface="Wingdings" panose="05000000000000000000" pitchFamily="2" charset="2"/>
              <a:buChar char="q"/>
            </a:pPr>
            <a:r>
              <a:rPr lang="en-US" altLang="en-US" b="1" kern="0" dirty="0">
                <a:solidFill>
                  <a:srgbClr val="640064"/>
                </a:solidFill>
                <a:latin typeface="Arial Narrow" panose="020B0606020202030204" pitchFamily="34" charset="0"/>
              </a:rPr>
              <a:t>Padding and Alignment</a:t>
            </a:r>
            <a:endParaRPr lang="en-US" altLang="en-US" kern="0" dirty="0">
              <a:solidFill>
                <a:srgbClr val="640064"/>
              </a:solidFill>
              <a:latin typeface="Arial Narrow" panose="020B0606020202030204" pitchFamily="34" charset="0"/>
            </a:endParaRPr>
          </a:p>
          <a:p>
            <a:pPr lvl="1">
              <a:buFont typeface="Wingdings" panose="05000000000000000000" pitchFamily="2" charset="2"/>
              <a:buChar char="ü"/>
            </a:pPr>
            <a:r>
              <a:rPr lang="en-US" altLang="en-US" kern="0" dirty="0">
                <a:solidFill>
                  <a:schemeClr val="tx1"/>
                </a:solidFill>
                <a:latin typeface="Arial Narrow" panose="020B0606020202030204" pitchFamily="34" charset="0"/>
              </a:rPr>
              <a:t>By default, values will take up as many characters as needed</a:t>
            </a:r>
          </a:p>
          <a:p>
            <a:pPr lvl="2">
              <a:buFont typeface="Wingdings" panose="05000000000000000000" pitchFamily="2" charset="2"/>
              <a:buChar char="§"/>
            </a:pPr>
            <a:r>
              <a:rPr lang="en-US" altLang="en-US" kern="0" dirty="0">
                <a:solidFill>
                  <a:srgbClr val="0000FF"/>
                </a:solidFill>
                <a:latin typeface="Arial Narrow" panose="020B0606020202030204" pitchFamily="34" charset="0"/>
              </a:rPr>
              <a:t>possible to </a:t>
            </a:r>
            <a:r>
              <a:rPr lang="en-US" altLang="en-US" u="sng" kern="0" dirty="0">
                <a:solidFill>
                  <a:srgbClr val="0000FF"/>
                </a:solidFill>
                <a:latin typeface="Arial Narrow" panose="020B0606020202030204" pitchFamily="34" charset="0"/>
              </a:rPr>
              <a:t>pad</a:t>
            </a:r>
            <a:r>
              <a:rPr lang="en-US" altLang="en-US" kern="0" dirty="0">
                <a:solidFill>
                  <a:srgbClr val="0000FF"/>
                </a:solidFill>
                <a:latin typeface="Arial Narrow" panose="020B0606020202030204" pitchFamily="34" charset="0"/>
              </a:rPr>
              <a:t> a value to a certain length.</a:t>
            </a:r>
          </a:p>
          <a:p>
            <a:pPr lvl="2">
              <a:buFont typeface="Wingdings" panose="05000000000000000000" pitchFamily="2" charset="2"/>
              <a:buChar char="§"/>
            </a:pPr>
            <a:endParaRPr lang="en-US" altLang="en-US" kern="0" dirty="0">
              <a:solidFill>
                <a:srgbClr val="0000FF"/>
              </a:solidFill>
              <a:latin typeface="Arial Narrow" panose="020B0606020202030204" pitchFamily="34" charset="0"/>
            </a:endParaRPr>
          </a:p>
          <a:p>
            <a:pPr lvl="2">
              <a:buFont typeface="Wingdings" panose="05000000000000000000" pitchFamily="2" charset="2"/>
              <a:buChar char="§"/>
            </a:pPr>
            <a:endParaRPr lang="en-US" altLang="en-US" kern="0" dirty="0">
              <a:solidFill>
                <a:srgbClr val="0000FF"/>
              </a:solidFill>
              <a:latin typeface="Arial Narrow" panose="020B0606020202030204" pitchFamily="34" charset="0"/>
            </a:endParaRPr>
          </a:p>
          <a:p>
            <a:pPr>
              <a:buSzPct val="70000"/>
              <a:buFont typeface="Wingdings" panose="05000000000000000000" pitchFamily="2" charset="2"/>
              <a:buChar char="q"/>
            </a:pPr>
            <a:r>
              <a:rPr lang="en-US" b="1" dirty="0">
                <a:solidFill>
                  <a:srgbClr val="640064"/>
                </a:solidFill>
                <a:latin typeface="Arial Narrow" panose="020B0606020202030204" pitchFamily="34" charset="0"/>
              </a:rPr>
              <a:t>format() defaults alignment to </a:t>
            </a:r>
            <a:r>
              <a:rPr lang="en-US" b="1" u="sng" dirty="0">
                <a:solidFill>
                  <a:srgbClr val="640064"/>
                </a:solidFill>
                <a:latin typeface="Arial Narrow" panose="020B0606020202030204" pitchFamily="34" charset="0"/>
              </a:rPr>
              <a:t>left</a:t>
            </a:r>
            <a:r>
              <a:rPr lang="en-US" b="1" dirty="0">
                <a:solidFill>
                  <a:srgbClr val="640064"/>
                </a:solidFill>
                <a:latin typeface="Arial Narrow" panose="020B0606020202030204" pitchFamily="34" charset="0"/>
              </a:rPr>
              <a:t> for strings. </a:t>
            </a:r>
            <a:endParaRPr lang="en-US" dirty="0">
              <a:solidFill>
                <a:schemeClr val="tx1"/>
              </a:solidFill>
              <a:latin typeface="Arial Narrow" panose="020B0606020202030204" pitchFamily="34" charset="0"/>
            </a:endParaRPr>
          </a:p>
          <a:p>
            <a:pPr lvl="1">
              <a:buFont typeface="Wingdings" panose="05000000000000000000" pitchFamily="2" charset="2"/>
              <a:buChar char="ü"/>
            </a:pPr>
            <a:r>
              <a:rPr lang="en-US" dirty="0">
                <a:solidFill>
                  <a:schemeClr val="tx1"/>
                </a:solidFill>
                <a:latin typeface="Arial Narrow" panose="020B0606020202030204" pitchFamily="34" charset="0"/>
              </a:rPr>
              <a:t>Note: alignment to </a:t>
            </a:r>
            <a:r>
              <a:rPr lang="en-US" u="sng" dirty="0">
                <a:solidFill>
                  <a:schemeClr val="tx1"/>
                </a:solidFill>
                <a:latin typeface="Arial Narrow" panose="020B0606020202030204" pitchFamily="34" charset="0"/>
              </a:rPr>
              <a:t>right</a:t>
            </a:r>
            <a:r>
              <a:rPr lang="en-US" dirty="0">
                <a:solidFill>
                  <a:schemeClr val="tx1"/>
                </a:solidFill>
                <a:latin typeface="Arial Narrow" panose="020B0606020202030204" pitchFamily="34" charset="0"/>
              </a:rPr>
              <a:t> for other types</a:t>
            </a:r>
          </a:p>
          <a:p>
            <a:pPr lvl="1">
              <a:buFont typeface="Wingdings" panose="05000000000000000000" pitchFamily="2" charset="2"/>
              <a:buChar char="ü"/>
            </a:pPr>
            <a:endParaRPr lang="en-US" altLang="en-US" kern="0" dirty="0">
              <a:solidFill>
                <a:schemeClr val="tx1"/>
              </a:solidFill>
              <a:latin typeface="Arial Narrow" panose="020B0606020202030204" pitchFamily="34" charset="0"/>
            </a:endParaRPr>
          </a:p>
          <a:p>
            <a:pPr marL="0" indent="0">
              <a:buFontTx/>
              <a:buNone/>
            </a:pPr>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8" name="Picture 7"/>
          <p:cNvPicPr>
            <a:picLocks noChangeAspect="1"/>
          </p:cNvPicPr>
          <p:nvPr/>
        </p:nvPicPr>
        <p:blipFill rotWithShape="1">
          <a:blip r:embed="rId6"/>
          <a:srcRect b="31579"/>
          <a:stretch/>
        </p:blipFill>
        <p:spPr>
          <a:xfrm>
            <a:off x="609600" y="1371600"/>
            <a:ext cx="6096000" cy="958758"/>
          </a:xfrm>
          <a:prstGeom prst="rect">
            <a:avLst/>
          </a:prstGeom>
          <a:ln>
            <a:solidFill>
              <a:schemeClr val="tx1"/>
            </a:solidFill>
          </a:ln>
        </p:spPr>
      </p:pic>
      <p:pic>
        <p:nvPicPr>
          <p:cNvPr id="3" name="Picture 2">
            <a:extLst>
              <a:ext uri="{FF2B5EF4-FFF2-40B4-BE49-F238E27FC236}">
                <a16:creationId xmlns:a16="http://schemas.microsoft.com/office/drawing/2014/main" id="{B2F1440B-BDA1-4ECE-B568-683577D7728C}"/>
              </a:ext>
            </a:extLst>
          </p:cNvPr>
          <p:cNvPicPr>
            <a:picLocks noChangeAspect="1"/>
          </p:cNvPicPr>
          <p:nvPr/>
        </p:nvPicPr>
        <p:blipFill>
          <a:blip r:embed="rId7"/>
          <a:stretch>
            <a:fillRect/>
          </a:stretch>
        </p:blipFill>
        <p:spPr>
          <a:xfrm>
            <a:off x="4219092" y="3730152"/>
            <a:ext cx="4680288" cy="515557"/>
          </a:xfrm>
          <a:prstGeom prst="rect">
            <a:avLst/>
          </a:prstGeom>
          <a:ln>
            <a:solidFill>
              <a:schemeClr val="tx1"/>
            </a:solidFill>
          </a:ln>
        </p:spPr>
      </p:pic>
      <p:pic>
        <p:nvPicPr>
          <p:cNvPr id="4" name="Picture 3">
            <a:extLst>
              <a:ext uri="{FF2B5EF4-FFF2-40B4-BE49-F238E27FC236}">
                <a16:creationId xmlns:a16="http://schemas.microsoft.com/office/drawing/2014/main" id="{F424A6E2-A53B-4231-B032-21D06A93D8CC}"/>
              </a:ext>
            </a:extLst>
          </p:cNvPr>
          <p:cNvPicPr>
            <a:picLocks noChangeAspect="1"/>
          </p:cNvPicPr>
          <p:nvPr/>
        </p:nvPicPr>
        <p:blipFill>
          <a:blip r:embed="rId8"/>
          <a:stretch>
            <a:fillRect/>
          </a:stretch>
        </p:blipFill>
        <p:spPr>
          <a:xfrm>
            <a:off x="302991" y="3733800"/>
            <a:ext cx="3644153" cy="513605"/>
          </a:xfrm>
          <a:prstGeom prst="rect">
            <a:avLst/>
          </a:prstGeom>
          <a:ln>
            <a:solidFill>
              <a:schemeClr val="tx1"/>
            </a:solidFill>
          </a:ln>
        </p:spPr>
      </p:pic>
      <p:pic>
        <p:nvPicPr>
          <p:cNvPr id="5" name="Picture 4">
            <a:extLst>
              <a:ext uri="{FF2B5EF4-FFF2-40B4-BE49-F238E27FC236}">
                <a16:creationId xmlns:a16="http://schemas.microsoft.com/office/drawing/2014/main" id="{466FF18D-AD64-4AA0-9C5E-E1270EA4C7E9}"/>
              </a:ext>
            </a:extLst>
          </p:cNvPr>
          <p:cNvPicPr>
            <a:picLocks noChangeAspect="1"/>
          </p:cNvPicPr>
          <p:nvPr/>
        </p:nvPicPr>
        <p:blipFill>
          <a:blip r:embed="rId9"/>
          <a:stretch>
            <a:fillRect/>
          </a:stretch>
        </p:blipFill>
        <p:spPr>
          <a:xfrm>
            <a:off x="256692" y="5339080"/>
            <a:ext cx="3962400" cy="528320"/>
          </a:xfrm>
          <a:prstGeom prst="rect">
            <a:avLst/>
          </a:prstGeom>
          <a:ln>
            <a:solidFill>
              <a:schemeClr val="tx1"/>
            </a:solidFill>
          </a:ln>
        </p:spPr>
      </p:pic>
      <p:pic>
        <p:nvPicPr>
          <p:cNvPr id="15" name="Audio 14">
            <a:hlinkClick r:id="" action="ppaction://media"/>
            <a:extLst>
              <a:ext uri="{FF2B5EF4-FFF2-40B4-BE49-F238E27FC236}">
                <a16:creationId xmlns:a16="http://schemas.microsoft.com/office/drawing/2014/main" id="{94FA15FE-8F32-428C-B708-11EC817A0BD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6588200"/>
      </p:ext>
    </p:extLst>
  </p:cSld>
  <p:clrMapOvr>
    <a:masterClrMapping/>
  </p:clrMapOvr>
  <mc:AlternateContent xmlns:mc="http://schemas.openxmlformats.org/markup-compatibility/2006" xmlns:p14="http://schemas.microsoft.com/office/powerpoint/2010/main">
    <mc:Choice Requires="p14">
      <p:transition spd="slow" advTm="78295">
        <p14:prism/>
      </p:transition>
    </mc:Choice>
    <mc:Fallback xmlns="">
      <p:transition spd="slow" advTm="782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fade">
                                      <p:cBhvr>
                                        <p:cTn id="11" dur="500"/>
                                        <p:tgtEl>
                                          <p:spTgt spid="7">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7">
                                            <p:txEl>
                                              <p:pRg st="4" end="4"/>
                                            </p:txEl>
                                          </p:spTgt>
                                        </p:tgtEl>
                                        <p:attrNameLst>
                                          <p:attrName>style.visibility</p:attrName>
                                        </p:attrNameLst>
                                      </p:cBhvr>
                                      <p:to>
                                        <p:strVal val="visible"/>
                                      </p:to>
                                    </p:set>
                                    <p:animEffect transition="in" filter="fade">
                                      <p:cBhvr>
                                        <p:cTn id="14" dur="500"/>
                                        <p:tgtEl>
                                          <p:spTgt spid="7">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9" end="9"/>
                                            </p:txEl>
                                          </p:spTgt>
                                        </p:tgtEl>
                                        <p:attrNameLst>
                                          <p:attrName>style.visibility</p:attrName>
                                        </p:attrNameLst>
                                      </p:cBhvr>
                                      <p:to>
                                        <p:strVal val="visible"/>
                                      </p:to>
                                    </p:set>
                                    <p:animEffect transition="in" filter="fade">
                                      <p:cBhvr>
                                        <p:cTn id="30" dur="500"/>
                                        <p:tgtEl>
                                          <p:spTgt spid="7">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String Formatting</a:t>
            </a:r>
          </a:p>
        </p:txBody>
      </p:sp>
      <p:sp>
        <p:nvSpPr>
          <p:cNvPr id="5124" name="Rectangle 3"/>
          <p:cNvSpPr>
            <a:spLocks noGrp="1" noChangeArrowheads="1"/>
          </p:cNvSpPr>
          <p:nvPr>
            <p:ph type="body" idx="1"/>
          </p:nvPr>
        </p:nvSpPr>
        <p:spPr/>
        <p:txBody>
          <a:bodyPr/>
          <a:lstStyle/>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pPr marL="0" indent="0">
              <a:buNone/>
            </a:pPr>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pPr marL="0" indent="0">
              <a:buNone/>
            </a:pPr>
            <a:endParaRPr lang="en-US" altLang="en-US" sz="2400" dirty="0">
              <a:solidFill>
                <a:schemeClr val="tx1"/>
              </a:solidFill>
            </a:endParaRPr>
          </a:p>
          <a:p>
            <a:endParaRPr lang="en-US" altLang="en-US" dirty="0"/>
          </a:p>
        </p:txBody>
      </p:sp>
      <p:sp>
        <p:nvSpPr>
          <p:cNvPr id="7" name="Rectangle 3"/>
          <p:cNvSpPr txBox="1">
            <a:spLocks noChangeArrowheads="1"/>
          </p:cNvSpPr>
          <p:nvPr/>
        </p:nvSpPr>
        <p:spPr bwMode="auto">
          <a:xfrm>
            <a:off x="165847"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b="1" dirty="0">
                <a:latin typeface="Arial Narrow" panose="020B0606020202030204" pitchFamily="34" charset="0"/>
              </a:rPr>
              <a:t>format() allows using </a:t>
            </a:r>
            <a:r>
              <a:rPr lang="en-US" b="1" dirty="0">
                <a:solidFill>
                  <a:srgbClr val="FF0000"/>
                </a:solidFill>
                <a:latin typeface="Arial Narrow" panose="020B0606020202030204" pitchFamily="34" charset="0"/>
              </a:rPr>
              <a:t>&lt;</a:t>
            </a:r>
            <a:r>
              <a:rPr lang="en-US" b="1" dirty="0">
                <a:latin typeface="Arial Narrow" panose="020B0606020202030204" pitchFamily="34" charset="0"/>
              </a:rPr>
              <a:t> , </a:t>
            </a:r>
            <a:r>
              <a:rPr lang="en-US" b="1" dirty="0">
                <a:solidFill>
                  <a:srgbClr val="FF0000"/>
                </a:solidFill>
                <a:latin typeface="Arial Narrow" panose="020B0606020202030204" pitchFamily="34" charset="0"/>
              </a:rPr>
              <a:t>&gt;</a:t>
            </a:r>
            <a:r>
              <a:rPr lang="en-US" b="1" dirty="0">
                <a:latin typeface="Arial Narrow" panose="020B0606020202030204" pitchFamily="34" charset="0"/>
              </a:rPr>
              <a:t> or </a:t>
            </a:r>
            <a:r>
              <a:rPr lang="en-US" b="1" dirty="0">
                <a:solidFill>
                  <a:srgbClr val="FF0000"/>
                </a:solidFill>
                <a:latin typeface="Arial Narrow" panose="020B0606020202030204" pitchFamily="34" charset="0"/>
              </a:rPr>
              <a:t>^</a:t>
            </a:r>
            <a:r>
              <a:rPr lang="en-US" b="1" dirty="0">
                <a:latin typeface="Arial Narrow" panose="020B0606020202030204" pitchFamily="34" charset="0"/>
              </a:rPr>
              <a:t> to denote direction of alignment</a:t>
            </a:r>
          </a:p>
          <a:p>
            <a:endParaRPr lang="en-US" altLang="en-US" sz="2400" kern="0" dirty="0">
              <a:solidFill>
                <a:schemeClr val="tx1"/>
              </a:solidFill>
            </a:endParaRPr>
          </a:p>
          <a:p>
            <a:endParaRPr lang="en-US" altLang="en-US" sz="2400" kern="0" dirty="0">
              <a:solidFill>
                <a:schemeClr val="tx1"/>
              </a:solidFill>
            </a:endParaRPr>
          </a:p>
          <a:p>
            <a:pPr>
              <a:buSzPct val="70000"/>
              <a:buFont typeface="Wingdings" panose="05000000000000000000" pitchFamily="2" charset="2"/>
              <a:buChar char="q"/>
            </a:pPr>
            <a:r>
              <a:rPr lang="en-US" altLang="en-US" b="1" kern="0" dirty="0">
                <a:latin typeface="Arial Narrow" panose="020B0606020202030204" pitchFamily="34" charset="0"/>
              </a:rPr>
              <a:t>format() allows choosing of character to do the padding:</a:t>
            </a: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pPr marL="0" indent="0">
              <a:buNone/>
            </a:pPr>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pPr marL="0" indent="0">
              <a:buNone/>
            </a:pPr>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18" name="Picture 17"/>
          <p:cNvPicPr>
            <a:picLocks noChangeAspect="1"/>
          </p:cNvPicPr>
          <p:nvPr/>
        </p:nvPicPr>
        <p:blipFill>
          <a:blip r:embed="rId6"/>
          <a:stretch>
            <a:fillRect/>
          </a:stretch>
        </p:blipFill>
        <p:spPr>
          <a:xfrm>
            <a:off x="575422" y="3282818"/>
            <a:ext cx="4086225" cy="572936"/>
          </a:xfrm>
          <a:prstGeom prst="rect">
            <a:avLst/>
          </a:prstGeom>
          <a:ln>
            <a:solidFill>
              <a:schemeClr val="tx1"/>
            </a:solidFill>
          </a:ln>
        </p:spPr>
      </p:pic>
      <p:pic>
        <p:nvPicPr>
          <p:cNvPr id="19" name="Picture 18"/>
          <p:cNvPicPr>
            <a:picLocks noChangeAspect="1"/>
          </p:cNvPicPr>
          <p:nvPr/>
        </p:nvPicPr>
        <p:blipFill>
          <a:blip r:embed="rId7"/>
          <a:stretch>
            <a:fillRect/>
          </a:stretch>
        </p:blipFill>
        <p:spPr>
          <a:xfrm>
            <a:off x="576516" y="4022521"/>
            <a:ext cx="3917538" cy="477484"/>
          </a:xfrm>
          <a:prstGeom prst="rect">
            <a:avLst/>
          </a:prstGeom>
          <a:ln>
            <a:solidFill>
              <a:schemeClr val="tx1"/>
            </a:solidFill>
          </a:ln>
        </p:spPr>
      </p:pic>
      <p:pic>
        <p:nvPicPr>
          <p:cNvPr id="20" name="Picture 19"/>
          <p:cNvPicPr>
            <a:picLocks noChangeAspect="1"/>
          </p:cNvPicPr>
          <p:nvPr/>
        </p:nvPicPr>
        <p:blipFill>
          <a:blip r:embed="rId8"/>
          <a:stretch>
            <a:fillRect/>
          </a:stretch>
        </p:blipFill>
        <p:spPr>
          <a:xfrm>
            <a:off x="569635" y="4712739"/>
            <a:ext cx="4073237" cy="457200"/>
          </a:xfrm>
          <a:prstGeom prst="rect">
            <a:avLst/>
          </a:prstGeom>
          <a:ln>
            <a:solidFill>
              <a:schemeClr val="tx1"/>
            </a:solidFill>
          </a:ln>
        </p:spPr>
      </p:pic>
      <p:pic>
        <p:nvPicPr>
          <p:cNvPr id="8" name="Picture 7"/>
          <p:cNvPicPr>
            <a:picLocks noChangeAspect="1"/>
          </p:cNvPicPr>
          <p:nvPr/>
        </p:nvPicPr>
        <p:blipFill rotWithShape="1">
          <a:blip r:embed="rId9"/>
          <a:srcRect t="19913" b="60173"/>
          <a:stretch/>
        </p:blipFill>
        <p:spPr>
          <a:xfrm>
            <a:off x="628493" y="1903145"/>
            <a:ext cx="4536511" cy="543277"/>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8BA50B67-401B-4C40-A447-EA8A1EDA943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69255604"/>
      </p:ext>
    </p:extLst>
  </p:cSld>
  <p:clrMapOvr>
    <a:masterClrMapping/>
  </p:clrMapOvr>
  <mc:AlternateContent xmlns:mc="http://schemas.openxmlformats.org/markup-compatibility/2006" xmlns:p14="http://schemas.microsoft.com/office/powerpoint/2010/main">
    <mc:Choice Requires="p14">
      <p:transition spd="slow" advTm="45490">
        <p14:prism/>
      </p:transition>
    </mc:Choice>
    <mc:Fallback xmlns="">
      <p:transition spd="slow" advTm="454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65847"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altLang="en-US" b="1" kern="0" dirty="0">
                <a:latin typeface="Arial Narrow" panose="020B0606020202030204" pitchFamily="34" charset="0"/>
              </a:rPr>
              <a:t>format() makes use of a format instruction called </a:t>
            </a:r>
            <a:r>
              <a:rPr lang="en-US" altLang="en-US" b="1" i="1" kern="0" dirty="0">
                <a:solidFill>
                  <a:srgbClr val="FF0000"/>
                </a:solidFill>
                <a:latin typeface="Arial Narrow" panose="020B0606020202030204" pitchFamily="34" charset="0"/>
              </a:rPr>
              <a:t>Format Specifier</a:t>
            </a: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sp>
        <p:nvSpPr>
          <p:cNvPr id="22" name="TextBox 21"/>
          <p:cNvSpPr txBox="1"/>
          <p:nvPr/>
        </p:nvSpPr>
        <p:spPr>
          <a:xfrm>
            <a:off x="3681575" y="2749703"/>
            <a:ext cx="1713931" cy="430887"/>
          </a:xfrm>
          <a:prstGeom prst="rect">
            <a:avLst/>
          </a:prstGeom>
          <a:noFill/>
        </p:spPr>
        <p:txBody>
          <a:bodyPr wrap="none" rtlCol="0">
            <a:spAutoFit/>
          </a:bodyPr>
          <a:lstStyle/>
          <a:p>
            <a:r>
              <a:rPr kumimoji="1" lang="en-SG" sz="2200" b="1" dirty="0">
                <a:solidFill>
                  <a:srgbClr val="0000FF"/>
                </a:solidFill>
                <a:latin typeface="Courier New" pitchFamily="49" charset="0"/>
                <a:cs typeface="Courier New" pitchFamily="49" charset="0"/>
              </a:rPr>
              <a:t>{2:&lt;9.2f}</a:t>
            </a:r>
          </a:p>
        </p:txBody>
      </p:sp>
      <p:sp>
        <p:nvSpPr>
          <p:cNvPr id="125954" name="Rectangle 2"/>
          <p:cNvSpPr>
            <a:spLocks noGrp="1" noChangeArrowheads="1"/>
          </p:cNvSpPr>
          <p:nvPr>
            <p:ph type="title"/>
          </p:nvPr>
        </p:nvSpPr>
        <p:spPr/>
        <p:txBody>
          <a:bodyPr/>
          <a:lstStyle/>
          <a:p>
            <a:pPr>
              <a:defRPr/>
            </a:pPr>
            <a:r>
              <a:rPr lang="en-US" dirty="0"/>
              <a:t>String Formatting</a:t>
            </a:r>
          </a:p>
        </p:txBody>
      </p:sp>
      <p:sp>
        <p:nvSpPr>
          <p:cNvPr id="5124" name="Rectangle 3"/>
          <p:cNvSpPr>
            <a:spLocks noGrp="1" noChangeArrowheads="1"/>
          </p:cNvSpPr>
          <p:nvPr>
            <p:ph type="body" idx="1"/>
          </p:nvPr>
        </p:nvSpPr>
        <p:spPr/>
        <p:txBody>
          <a:bodyPr/>
          <a:lstStyle/>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pPr marL="0" indent="0">
              <a:buNone/>
            </a:pPr>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pPr marL="0" indent="0">
              <a:buNone/>
            </a:pPr>
            <a:endParaRPr lang="en-US" altLang="en-US" sz="2400" dirty="0">
              <a:solidFill>
                <a:schemeClr val="tx1"/>
              </a:solidFill>
            </a:endParaRPr>
          </a:p>
          <a:p>
            <a:endParaRPr lang="en-US" altLang="en-US" dirty="0"/>
          </a:p>
        </p:txBody>
      </p:sp>
      <p:sp>
        <p:nvSpPr>
          <p:cNvPr id="9" name="TextBox 8"/>
          <p:cNvSpPr txBox="1"/>
          <p:nvPr/>
        </p:nvSpPr>
        <p:spPr>
          <a:xfrm>
            <a:off x="5501919" y="3001567"/>
            <a:ext cx="3045720" cy="400110"/>
          </a:xfrm>
          <a:prstGeom prst="rect">
            <a:avLst/>
          </a:prstGeom>
          <a:noFill/>
        </p:spPr>
        <p:txBody>
          <a:bodyPr wrap="square" rtlCol="0">
            <a:spAutoFit/>
          </a:bodyPr>
          <a:lstStyle/>
          <a:p>
            <a:r>
              <a:rPr lang="en-US" sz="2000" dirty="0">
                <a:solidFill>
                  <a:srgbClr val="FF0000"/>
                </a:solidFill>
                <a:latin typeface="Arial Narrow" pitchFamily="34" charset="0"/>
              </a:rPr>
              <a:t>Format type</a:t>
            </a:r>
            <a:endParaRPr lang="en-SG" sz="2000" dirty="0">
              <a:solidFill>
                <a:srgbClr val="FF0000"/>
              </a:solidFill>
              <a:latin typeface="Arial Narrow" pitchFamily="34" charset="0"/>
            </a:endParaRPr>
          </a:p>
        </p:txBody>
      </p:sp>
      <p:sp>
        <p:nvSpPr>
          <p:cNvPr id="10" name="Oval 9"/>
          <p:cNvSpPr/>
          <p:nvPr/>
        </p:nvSpPr>
        <p:spPr bwMode="auto">
          <a:xfrm>
            <a:off x="4924882" y="2755281"/>
            <a:ext cx="180518" cy="381000"/>
          </a:xfrm>
          <a:prstGeom prst="ellipse">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11" name="Elbow Connector 10"/>
          <p:cNvCxnSpPr/>
          <p:nvPr/>
        </p:nvCxnSpPr>
        <p:spPr bwMode="auto">
          <a:xfrm rot="16200000" flipH="1">
            <a:off x="5217710" y="2947770"/>
            <a:ext cx="65341" cy="442362"/>
          </a:xfrm>
          <a:prstGeom prst="bentConnector2">
            <a:avLst/>
          </a:prstGeom>
          <a:solidFill>
            <a:schemeClr val="accent1"/>
          </a:solidFill>
          <a:ln w="12700" cap="flat" cmpd="sng" algn="ctr">
            <a:solidFill>
              <a:srgbClr val="FF0000"/>
            </a:solidFill>
            <a:prstDash val="solid"/>
            <a:round/>
            <a:headEnd type="none" w="sm" len="sm"/>
            <a:tailEnd type="arrow"/>
          </a:ln>
          <a:effectLst/>
        </p:spPr>
      </p:cxnSp>
      <p:sp>
        <p:nvSpPr>
          <p:cNvPr id="13" name="Oval 12"/>
          <p:cNvSpPr/>
          <p:nvPr/>
        </p:nvSpPr>
        <p:spPr bwMode="auto">
          <a:xfrm>
            <a:off x="4451248" y="2716591"/>
            <a:ext cx="161403" cy="442533"/>
          </a:xfrm>
          <a:prstGeom prst="ellipse">
            <a:avLst/>
          </a:prstGeom>
          <a:noFill/>
          <a:ln w="19050" cap="flat" cmpd="sng" algn="ctr">
            <a:solidFill>
              <a:srgbClr val="D6009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14" name="Elbow Connector 13"/>
          <p:cNvCxnSpPr/>
          <p:nvPr/>
        </p:nvCxnSpPr>
        <p:spPr bwMode="auto">
          <a:xfrm rot="16200000" flipH="1">
            <a:off x="4069150" y="3622014"/>
            <a:ext cx="957335" cy="4361"/>
          </a:xfrm>
          <a:prstGeom prst="bentConnector3">
            <a:avLst>
              <a:gd name="adj1" fmla="val 50000"/>
            </a:avLst>
          </a:prstGeom>
          <a:solidFill>
            <a:schemeClr val="accent1"/>
          </a:solidFill>
          <a:ln w="12700" cap="flat" cmpd="sng" algn="ctr">
            <a:solidFill>
              <a:srgbClr val="D60093"/>
            </a:solidFill>
            <a:prstDash val="solid"/>
            <a:round/>
            <a:headEnd type="none" w="sm" len="sm"/>
            <a:tailEnd type="arrow"/>
          </a:ln>
          <a:effectLst/>
        </p:spPr>
      </p:cxnSp>
      <p:sp>
        <p:nvSpPr>
          <p:cNvPr id="15" name="TextBox 14"/>
          <p:cNvSpPr txBox="1"/>
          <p:nvPr/>
        </p:nvSpPr>
        <p:spPr>
          <a:xfrm>
            <a:off x="3581400" y="4064036"/>
            <a:ext cx="1981200" cy="400110"/>
          </a:xfrm>
          <a:prstGeom prst="rect">
            <a:avLst/>
          </a:prstGeom>
          <a:noFill/>
        </p:spPr>
        <p:txBody>
          <a:bodyPr wrap="square" rtlCol="0">
            <a:spAutoFit/>
          </a:bodyPr>
          <a:lstStyle/>
          <a:p>
            <a:r>
              <a:rPr lang="en-US" sz="2000" dirty="0">
                <a:solidFill>
                  <a:srgbClr val="D60093"/>
                </a:solidFill>
                <a:latin typeface="Arial Narrow" pitchFamily="34" charset="0"/>
              </a:rPr>
              <a:t>number of spaces</a:t>
            </a:r>
            <a:endParaRPr lang="en-SG" sz="2000" dirty="0">
              <a:solidFill>
                <a:srgbClr val="D60093"/>
              </a:solidFill>
              <a:latin typeface="Arial Narrow" pitchFamily="34" charset="0"/>
            </a:endParaRPr>
          </a:p>
        </p:txBody>
      </p:sp>
      <p:sp>
        <p:nvSpPr>
          <p:cNvPr id="16" name="Rounded Rectangle 15"/>
          <p:cNvSpPr/>
          <p:nvPr/>
        </p:nvSpPr>
        <p:spPr bwMode="auto">
          <a:xfrm>
            <a:off x="3756950" y="2759129"/>
            <a:ext cx="166048" cy="360000"/>
          </a:xfrm>
          <a:prstGeom prst="round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17" name="Elbow Connector 16"/>
          <p:cNvCxnSpPr>
            <a:cxnSpLocks/>
          </p:cNvCxnSpPr>
          <p:nvPr/>
        </p:nvCxnSpPr>
        <p:spPr bwMode="auto">
          <a:xfrm rot="5400000">
            <a:off x="2946972" y="3696609"/>
            <a:ext cx="1449863" cy="316670"/>
          </a:xfrm>
          <a:prstGeom prst="bentConnector3">
            <a:avLst>
              <a:gd name="adj1" fmla="val 50000"/>
            </a:avLst>
          </a:prstGeom>
          <a:solidFill>
            <a:schemeClr val="accent1"/>
          </a:solidFill>
          <a:ln w="12700" cap="flat" cmpd="sng" algn="ctr">
            <a:solidFill>
              <a:srgbClr val="FF0000"/>
            </a:solidFill>
            <a:prstDash val="solid"/>
            <a:round/>
            <a:headEnd type="none" w="sm" len="sm"/>
            <a:tailEnd type="arrow"/>
          </a:ln>
          <a:effectLst/>
        </p:spPr>
      </p:cxnSp>
      <p:sp>
        <p:nvSpPr>
          <p:cNvPr id="21" name="TextBox 20"/>
          <p:cNvSpPr txBox="1"/>
          <p:nvPr/>
        </p:nvSpPr>
        <p:spPr>
          <a:xfrm>
            <a:off x="3429000" y="4579876"/>
            <a:ext cx="3209498" cy="400110"/>
          </a:xfrm>
          <a:prstGeom prst="rect">
            <a:avLst/>
          </a:prstGeom>
          <a:noFill/>
        </p:spPr>
        <p:txBody>
          <a:bodyPr wrap="square" rtlCol="0">
            <a:spAutoFit/>
          </a:bodyPr>
          <a:lstStyle/>
          <a:p>
            <a:r>
              <a:rPr lang="en-US" sz="2000" dirty="0">
                <a:solidFill>
                  <a:srgbClr val="FF0000"/>
                </a:solidFill>
                <a:latin typeface="Arial Narrow" pitchFamily="34" charset="0"/>
              </a:rPr>
              <a:t>Placeholder symbol</a:t>
            </a:r>
            <a:endParaRPr lang="en-SG" sz="2000" dirty="0">
              <a:solidFill>
                <a:srgbClr val="FF0000"/>
              </a:solidFill>
              <a:latin typeface="Arial Narrow" pitchFamily="34" charset="0"/>
            </a:endParaRPr>
          </a:p>
        </p:txBody>
      </p:sp>
      <p:sp>
        <p:nvSpPr>
          <p:cNvPr id="24" name="Oval 23"/>
          <p:cNvSpPr/>
          <p:nvPr/>
        </p:nvSpPr>
        <p:spPr bwMode="auto">
          <a:xfrm>
            <a:off x="4781523" y="2743200"/>
            <a:ext cx="171477" cy="370786"/>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25" name="TextBox 24"/>
          <p:cNvSpPr txBox="1"/>
          <p:nvPr/>
        </p:nvSpPr>
        <p:spPr>
          <a:xfrm>
            <a:off x="4475817" y="3541922"/>
            <a:ext cx="3209498" cy="400110"/>
          </a:xfrm>
          <a:prstGeom prst="rect">
            <a:avLst/>
          </a:prstGeom>
          <a:noFill/>
        </p:spPr>
        <p:txBody>
          <a:bodyPr wrap="square" rtlCol="0">
            <a:spAutoFit/>
          </a:bodyPr>
          <a:lstStyle/>
          <a:p>
            <a:r>
              <a:rPr lang="en-US" sz="2000" dirty="0">
                <a:latin typeface="Arial Narrow" pitchFamily="34" charset="0"/>
              </a:rPr>
              <a:t>precision</a:t>
            </a:r>
            <a:endParaRPr lang="en-SG" sz="2000" dirty="0">
              <a:latin typeface="Arial Narrow" pitchFamily="34" charset="0"/>
            </a:endParaRPr>
          </a:p>
        </p:txBody>
      </p:sp>
      <p:cxnSp>
        <p:nvCxnSpPr>
          <p:cNvPr id="26" name="Elbow Connector 25"/>
          <p:cNvCxnSpPr/>
          <p:nvPr/>
        </p:nvCxnSpPr>
        <p:spPr bwMode="auto">
          <a:xfrm rot="16200000" flipH="1">
            <a:off x="4639987" y="3315563"/>
            <a:ext cx="453720" cy="19905"/>
          </a:xfrm>
          <a:prstGeom prst="bentConnector3">
            <a:avLst>
              <a:gd name="adj1" fmla="val 50000"/>
            </a:avLst>
          </a:prstGeom>
          <a:solidFill>
            <a:schemeClr val="accent1"/>
          </a:solidFill>
          <a:ln w="12700" cap="flat" cmpd="sng" algn="ctr">
            <a:solidFill>
              <a:schemeClr val="tx1"/>
            </a:solidFill>
            <a:prstDash val="solid"/>
            <a:round/>
            <a:headEnd type="none" w="sm" len="sm"/>
            <a:tailEnd type="arrow"/>
          </a:ln>
          <a:effectLst/>
        </p:spPr>
      </p:cxnSp>
      <p:sp>
        <p:nvSpPr>
          <p:cNvPr id="43" name="Rounded Rectangle 42"/>
          <p:cNvSpPr/>
          <p:nvPr/>
        </p:nvSpPr>
        <p:spPr bwMode="auto">
          <a:xfrm>
            <a:off x="5091752" y="2764200"/>
            <a:ext cx="166048" cy="360000"/>
          </a:xfrm>
          <a:prstGeom prst="round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44" name="Elbow Connector 43"/>
          <p:cNvCxnSpPr>
            <a:cxnSpLocks/>
          </p:cNvCxnSpPr>
          <p:nvPr/>
        </p:nvCxnSpPr>
        <p:spPr bwMode="auto">
          <a:xfrm rot="16200000" flipH="1">
            <a:off x="4554697" y="3763788"/>
            <a:ext cx="1536568" cy="257387"/>
          </a:xfrm>
          <a:prstGeom prst="bentConnector3">
            <a:avLst>
              <a:gd name="adj1" fmla="val 50000"/>
            </a:avLst>
          </a:prstGeom>
          <a:solidFill>
            <a:schemeClr val="accent1"/>
          </a:solidFill>
          <a:ln w="12700" cap="flat" cmpd="sng" algn="ctr">
            <a:solidFill>
              <a:srgbClr val="FF0000"/>
            </a:solidFill>
            <a:prstDash val="solid"/>
            <a:round/>
            <a:headEnd type="none" w="sm" len="sm"/>
            <a:tailEnd type="arrow"/>
          </a:ln>
          <a:effectLst/>
        </p:spPr>
      </p:cxnSp>
      <p:sp>
        <p:nvSpPr>
          <p:cNvPr id="45" name="Oval 44"/>
          <p:cNvSpPr/>
          <p:nvPr/>
        </p:nvSpPr>
        <p:spPr bwMode="auto">
          <a:xfrm>
            <a:off x="4299672" y="2748245"/>
            <a:ext cx="161403" cy="442533"/>
          </a:xfrm>
          <a:prstGeom prst="ellipse">
            <a:avLst/>
          </a:prstGeom>
          <a:noFill/>
          <a:ln w="19050" cap="flat" cmpd="sng" algn="ctr">
            <a:solidFill>
              <a:srgbClr val="00999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46" name="Elbow Connector 45"/>
          <p:cNvCxnSpPr>
            <a:cxnSpLocks/>
            <a:stCxn id="45" idx="0"/>
          </p:cNvCxnSpPr>
          <p:nvPr/>
        </p:nvCxnSpPr>
        <p:spPr bwMode="auto">
          <a:xfrm rot="5400000" flipH="1" flipV="1">
            <a:off x="4362477" y="2329200"/>
            <a:ext cx="436943" cy="401149"/>
          </a:xfrm>
          <a:prstGeom prst="bentConnector3">
            <a:avLst>
              <a:gd name="adj1" fmla="val 50000"/>
            </a:avLst>
          </a:prstGeom>
          <a:solidFill>
            <a:schemeClr val="accent1"/>
          </a:solidFill>
          <a:ln w="12700" cap="flat" cmpd="sng" algn="ctr">
            <a:solidFill>
              <a:srgbClr val="009999"/>
            </a:solidFill>
            <a:prstDash val="solid"/>
            <a:round/>
            <a:headEnd type="none" w="sm" len="sm"/>
            <a:tailEnd type="arrow"/>
          </a:ln>
          <a:effectLst/>
        </p:spPr>
      </p:cxnSp>
      <p:sp>
        <p:nvSpPr>
          <p:cNvPr id="47" name="TextBox 46"/>
          <p:cNvSpPr txBox="1"/>
          <p:nvPr/>
        </p:nvSpPr>
        <p:spPr>
          <a:xfrm>
            <a:off x="4461075" y="1901367"/>
            <a:ext cx="1981200" cy="400110"/>
          </a:xfrm>
          <a:prstGeom prst="rect">
            <a:avLst/>
          </a:prstGeom>
          <a:noFill/>
        </p:spPr>
        <p:txBody>
          <a:bodyPr wrap="square" rtlCol="0">
            <a:spAutoFit/>
          </a:bodyPr>
          <a:lstStyle/>
          <a:p>
            <a:r>
              <a:rPr lang="en-US" sz="2000" dirty="0">
                <a:solidFill>
                  <a:srgbClr val="009999"/>
                </a:solidFill>
                <a:latin typeface="Arial Narrow" pitchFamily="34" charset="0"/>
              </a:rPr>
              <a:t>alignment</a:t>
            </a:r>
            <a:endParaRPr lang="en-SG" sz="2000" dirty="0">
              <a:solidFill>
                <a:srgbClr val="009999"/>
              </a:solidFill>
              <a:latin typeface="Arial Narrow" pitchFamily="34" charset="0"/>
            </a:endParaRPr>
          </a:p>
        </p:txBody>
      </p:sp>
      <p:sp>
        <p:nvSpPr>
          <p:cNvPr id="30" name="Oval 29">
            <a:extLst>
              <a:ext uri="{FF2B5EF4-FFF2-40B4-BE49-F238E27FC236}">
                <a16:creationId xmlns:a16="http://schemas.microsoft.com/office/drawing/2014/main" id="{DB73C55C-10F8-4C7D-890A-5362B956C398}"/>
              </a:ext>
            </a:extLst>
          </p:cNvPr>
          <p:cNvSpPr/>
          <p:nvPr/>
        </p:nvSpPr>
        <p:spPr bwMode="auto">
          <a:xfrm>
            <a:off x="3962400" y="2743200"/>
            <a:ext cx="161403" cy="442533"/>
          </a:xfrm>
          <a:prstGeom prst="ellipse">
            <a:avLst/>
          </a:prstGeom>
          <a:noFill/>
          <a:ln w="19050" cap="flat" cmpd="sng" algn="ctr">
            <a:solidFill>
              <a:srgbClr val="00999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31" name="TextBox 30">
            <a:extLst>
              <a:ext uri="{FF2B5EF4-FFF2-40B4-BE49-F238E27FC236}">
                <a16:creationId xmlns:a16="http://schemas.microsoft.com/office/drawing/2014/main" id="{919D19F9-40F3-49F8-911D-184AAEE6C56C}"/>
              </a:ext>
            </a:extLst>
          </p:cNvPr>
          <p:cNvSpPr txBox="1"/>
          <p:nvPr/>
        </p:nvSpPr>
        <p:spPr>
          <a:xfrm>
            <a:off x="2399173" y="1901367"/>
            <a:ext cx="1981200" cy="400110"/>
          </a:xfrm>
          <a:prstGeom prst="rect">
            <a:avLst/>
          </a:prstGeom>
          <a:noFill/>
        </p:spPr>
        <p:txBody>
          <a:bodyPr wrap="square" rtlCol="0">
            <a:spAutoFit/>
          </a:bodyPr>
          <a:lstStyle/>
          <a:p>
            <a:r>
              <a:rPr lang="en-US" sz="2000" dirty="0">
                <a:solidFill>
                  <a:srgbClr val="009999"/>
                </a:solidFill>
                <a:latin typeface="Arial Narrow" pitchFamily="34" charset="0"/>
              </a:rPr>
              <a:t>argument position</a:t>
            </a:r>
            <a:endParaRPr lang="en-SG" sz="2000" dirty="0">
              <a:solidFill>
                <a:srgbClr val="009999"/>
              </a:solidFill>
              <a:latin typeface="Arial Narrow" pitchFamily="34" charset="0"/>
            </a:endParaRPr>
          </a:p>
        </p:txBody>
      </p:sp>
      <p:cxnSp>
        <p:nvCxnSpPr>
          <p:cNvPr id="32" name="Elbow Connector 45">
            <a:extLst>
              <a:ext uri="{FF2B5EF4-FFF2-40B4-BE49-F238E27FC236}">
                <a16:creationId xmlns:a16="http://schemas.microsoft.com/office/drawing/2014/main" id="{EFAE26E9-73D2-460C-965C-EB4AA014E974}"/>
              </a:ext>
            </a:extLst>
          </p:cNvPr>
          <p:cNvCxnSpPr>
            <a:cxnSpLocks/>
            <a:stCxn id="30" idx="0"/>
            <a:endCxn id="31" idx="2"/>
          </p:cNvCxnSpPr>
          <p:nvPr/>
        </p:nvCxnSpPr>
        <p:spPr bwMode="auto">
          <a:xfrm rot="16200000" flipV="1">
            <a:off x="3495577" y="2195674"/>
            <a:ext cx="441723" cy="653329"/>
          </a:xfrm>
          <a:prstGeom prst="bentConnector3">
            <a:avLst>
              <a:gd name="adj1" fmla="val 50000"/>
            </a:avLst>
          </a:prstGeom>
          <a:solidFill>
            <a:schemeClr val="accent1"/>
          </a:solidFill>
          <a:ln w="12700" cap="flat" cmpd="sng" algn="ctr">
            <a:solidFill>
              <a:srgbClr val="009999"/>
            </a:solidFill>
            <a:prstDash val="solid"/>
            <a:round/>
            <a:headEnd type="none" w="sm" len="sm"/>
            <a:tailEnd type="arrow"/>
          </a:ln>
          <a:effectLst/>
        </p:spPr>
      </p:cxnSp>
      <p:pic>
        <p:nvPicPr>
          <p:cNvPr id="2" name="Audio 1">
            <a:hlinkClick r:id="" action="ppaction://media"/>
            <a:extLst>
              <a:ext uri="{FF2B5EF4-FFF2-40B4-BE49-F238E27FC236}">
                <a16:creationId xmlns:a16="http://schemas.microsoft.com/office/drawing/2014/main" id="{468FD836-043D-4AA2-A510-D4123CF0691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6977537"/>
      </p:ext>
    </p:extLst>
  </p:cSld>
  <p:clrMapOvr>
    <a:masterClrMapping/>
  </p:clrMapOvr>
  <mc:AlternateContent xmlns:mc="http://schemas.openxmlformats.org/markup-compatibility/2006" xmlns:p14="http://schemas.microsoft.com/office/powerpoint/2010/main">
    <mc:Choice Requires="p14">
      <p:transition spd="slow" advTm="64530">
        <p14:prism/>
      </p:transition>
    </mc:Choice>
    <mc:Fallback xmlns="">
      <p:transition spd="slow" advTm="645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heel(1)">
                                      <p:cBhvr>
                                        <p:cTn id="11" dur="500"/>
                                        <p:tgtEl>
                                          <p:spTgt spid="43"/>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heel(1)">
                                      <p:cBhvr>
                                        <p:cTn id="14" dur="500"/>
                                        <p:tgtEl>
                                          <p:spTgt spid="16"/>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par>
                                <p:cTn id="19" presetID="22" presetClass="entr" presetSubtype="1"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up)">
                                      <p:cBhvr>
                                        <p:cTn id="21" dur="500"/>
                                        <p:tgtEl>
                                          <p:spTgt spid="44"/>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heel(1)">
                                      <p:cBhvr>
                                        <p:cTn id="30" dur="500"/>
                                        <p:tgtEl>
                                          <p:spTgt spid="30"/>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heel(1)">
                                      <p:cBhvr>
                                        <p:cTn id="43" dur="500"/>
                                        <p:tgtEl>
                                          <p:spTgt spid="45"/>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down)">
                                      <p:cBhvr>
                                        <p:cTn id="47" dur="500"/>
                                        <p:tgtEl>
                                          <p:spTgt spid="46"/>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heel(1)">
                                      <p:cBhvr>
                                        <p:cTn id="56" dur="500"/>
                                        <p:tgtEl>
                                          <p:spTgt spid="13"/>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up)">
                                      <p:cBhvr>
                                        <p:cTn id="60" dur="500"/>
                                        <p:tgtEl>
                                          <p:spTgt spid="14"/>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heel(1)">
                                      <p:cBhvr>
                                        <p:cTn id="69" dur="500"/>
                                        <p:tgtEl>
                                          <p:spTgt spid="10"/>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left)">
                                      <p:cBhvr>
                                        <p:cTn id="73" dur="500"/>
                                        <p:tgtEl>
                                          <p:spTgt spid="11"/>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heel(1)">
                                      <p:cBhvr>
                                        <p:cTn id="82" dur="500"/>
                                        <p:tgtEl>
                                          <p:spTgt spid="24"/>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up)">
                                      <p:cBhvr>
                                        <p:cTn id="86" dur="500"/>
                                        <p:tgtEl>
                                          <p:spTgt spid="26"/>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1" fill="hold" display="0">
                  <p:stCondLst>
                    <p:cond delay="indefinite"/>
                  </p:stCondLst>
                  <p:endCondLst>
                    <p:cond evt="onStopAudio" delay="0">
                      <p:tgtEl>
                        <p:sldTgt/>
                      </p:tgtEl>
                    </p:cond>
                  </p:endCondLst>
                </p:cTn>
                <p:tgtEl>
                  <p:spTgt spid="2"/>
                </p:tgtEl>
              </p:cMediaNode>
            </p:audio>
          </p:childTnLst>
        </p:cTn>
      </p:par>
    </p:tnLst>
    <p:bldLst>
      <p:bldP spid="9" grpId="0"/>
      <p:bldP spid="10" grpId="0" animBg="1"/>
      <p:bldP spid="13" grpId="0" animBg="1"/>
      <p:bldP spid="15" grpId="0"/>
      <p:bldP spid="16" grpId="0" animBg="1"/>
      <p:bldP spid="21" grpId="0"/>
      <p:bldP spid="24" grpId="0" animBg="1"/>
      <p:bldP spid="25" grpId="0"/>
      <p:bldP spid="43" grpId="0" animBg="1"/>
      <p:bldP spid="45" grpId="0" animBg="1"/>
      <p:bldP spid="47" grpId="0"/>
      <p:bldP spid="30" grpId="0" animBg="1"/>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String Formatting</a:t>
            </a:r>
          </a:p>
        </p:txBody>
      </p:sp>
      <p:sp>
        <p:nvSpPr>
          <p:cNvPr id="53" name="Rectangle 3"/>
          <p:cNvSpPr txBox="1">
            <a:spLocks noChangeArrowheads="1"/>
          </p:cNvSpPr>
          <p:nvPr/>
        </p:nvSpPr>
        <p:spPr bwMode="auto">
          <a:xfrm>
            <a:off x="165847"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altLang="en-US" b="1" kern="0" dirty="0">
                <a:latin typeface="Arial Narrow" panose="020B0606020202030204" pitchFamily="34" charset="0"/>
              </a:rPr>
              <a:t>Commonly used Format Types:</a:t>
            </a:r>
            <a:endParaRPr lang="en-US" altLang="en-US" sz="2400" kern="0" dirty="0">
              <a:latin typeface="Arial Narrow" panose="020B0606020202030204" pitchFamily="34" charset="0"/>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graphicFrame>
        <p:nvGraphicFramePr>
          <p:cNvPr id="54" name="Table 53"/>
          <p:cNvGraphicFramePr>
            <a:graphicFrameLocks noGrp="1"/>
          </p:cNvGraphicFramePr>
          <p:nvPr>
            <p:extLst>
              <p:ext uri="{D42A27DB-BD31-4B8C-83A1-F6EECF244321}">
                <p14:modId xmlns:p14="http://schemas.microsoft.com/office/powerpoint/2010/main" val="3966066914"/>
              </p:ext>
            </p:extLst>
          </p:nvPr>
        </p:nvGraphicFramePr>
        <p:xfrm>
          <a:off x="1796311" y="1676400"/>
          <a:ext cx="5730672" cy="3348963"/>
        </p:xfrm>
        <a:graphic>
          <a:graphicData uri="http://schemas.openxmlformats.org/drawingml/2006/table">
            <a:tbl>
              <a:tblPr firstRow="1" firstCol="1" bandRow="1"/>
              <a:tblGrid>
                <a:gridCol w="2394689">
                  <a:extLst>
                    <a:ext uri="{9D8B030D-6E8A-4147-A177-3AD203B41FA5}">
                      <a16:colId xmlns:a16="http://schemas.microsoft.com/office/drawing/2014/main" val="20000"/>
                    </a:ext>
                  </a:extLst>
                </a:gridCol>
                <a:gridCol w="3335983">
                  <a:extLst>
                    <a:ext uri="{9D8B030D-6E8A-4147-A177-3AD203B41FA5}">
                      <a16:colId xmlns:a16="http://schemas.microsoft.com/office/drawing/2014/main" val="20001"/>
                    </a:ext>
                  </a:extLst>
                </a:gridCol>
              </a:tblGrid>
              <a:tr h="604080">
                <a:tc>
                  <a:txBody>
                    <a:bodyPr/>
                    <a:lstStyle/>
                    <a:p>
                      <a:pPr marL="0" marR="0" algn="ctr">
                        <a:spcBef>
                          <a:spcPts val="300"/>
                        </a:spcBef>
                        <a:spcAft>
                          <a:spcPts val="300"/>
                        </a:spcAft>
                      </a:pPr>
                      <a:r>
                        <a:rPr lang="en-SG" sz="2400" b="1" dirty="0">
                          <a:effectLst/>
                          <a:latin typeface="Arial Narrow" panose="020B0606020202030204" pitchFamily="34" charset="0"/>
                        </a:rPr>
                        <a:t>Format type</a:t>
                      </a:r>
                      <a:endParaRPr lang="en-SG" sz="2400" b="1" dirty="0">
                        <a:effectLst/>
                        <a:latin typeface="Arial Narrow" panose="020B0606020202030204" pitchFamily="34" charset="0"/>
                        <a:ea typeface="SimSun"/>
                      </a:endParaRPr>
                    </a:p>
                  </a:txBody>
                  <a:tcPr marL="56633" marR="56633" marT="0" marB="0" anchor="ctr">
                    <a:solidFill>
                      <a:srgbClr val="CCECFF"/>
                    </a:solidFill>
                  </a:tcPr>
                </a:tc>
                <a:tc>
                  <a:txBody>
                    <a:bodyPr/>
                    <a:lstStyle/>
                    <a:p>
                      <a:pPr marL="0" marR="0" algn="just">
                        <a:spcBef>
                          <a:spcPts val="300"/>
                        </a:spcBef>
                        <a:spcAft>
                          <a:spcPts val="300"/>
                        </a:spcAft>
                      </a:pPr>
                      <a:r>
                        <a:rPr lang="en-SG" sz="2400" b="1" dirty="0">
                          <a:effectLst/>
                          <a:latin typeface="Arial Narrow" panose="020B0606020202030204" pitchFamily="34" charset="0"/>
                        </a:rPr>
                        <a:t>Description</a:t>
                      </a:r>
                      <a:endParaRPr lang="en-SG" sz="2400" b="1" dirty="0">
                        <a:effectLst/>
                        <a:latin typeface="Arial Narrow" panose="020B0606020202030204" pitchFamily="34" charset="0"/>
                        <a:ea typeface="SimSun"/>
                      </a:endParaRPr>
                    </a:p>
                  </a:txBody>
                  <a:tcPr marL="56633" marR="56633" marT="0" marB="0" anchor="ctr">
                    <a:solidFill>
                      <a:srgbClr val="CCECFF"/>
                    </a:solidFill>
                  </a:tcPr>
                </a:tc>
                <a:extLst>
                  <a:ext uri="{0D108BD9-81ED-4DB2-BD59-A6C34878D82A}">
                    <a16:rowId xmlns:a16="http://schemas.microsoft.com/office/drawing/2014/main" val="10000"/>
                  </a:ext>
                </a:extLst>
              </a:tr>
              <a:tr h="386520">
                <a:tc>
                  <a:txBody>
                    <a:bodyPr/>
                    <a:lstStyle/>
                    <a:p>
                      <a:pPr marL="0" marR="0" algn="ctr">
                        <a:spcBef>
                          <a:spcPts val="300"/>
                        </a:spcBef>
                        <a:spcAft>
                          <a:spcPts val="300"/>
                        </a:spcAft>
                      </a:pPr>
                      <a:r>
                        <a:rPr lang="en-SG" sz="1700" b="1" dirty="0">
                          <a:effectLst/>
                          <a:latin typeface="Courier New" pitchFamily="49" charset="0"/>
                          <a:ea typeface="+mn-ea"/>
                          <a:cs typeface="Courier New" pitchFamily="49" charset="0"/>
                        </a:rPr>
                        <a:t>s</a:t>
                      </a:r>
                      <a:endParaRPr lang="en-SG" sz="1700" b="1" dirty="0">
                        <a:effectLst/>
                        <a:latin typeface="Courier New" pitchFamily="49" charset="0"/>
                        <a:ea typeface="SimSun"/>
                        <a:cs typeface="Courier New" pitchFamily="49" charset="0"/>
                      </a:endParaRPr>
                    </a:p>
                  </a:txBody>
                  <a:tcPr marL="56633" marR="56633" marT="0" marB="0" anchor="ctr">
                    <a:solidFill>
                      <a:schemeClr val="bg1"/>
                    </a:solidFill>
                  </a:tcPr>
                </a:tc>
                <a:tc>
                  <a:txBody>
                    <a:bodyPr/>
                    <a:lstStyle/>
                    <a:p>
                      <a:pPr marL="0" marR="0" algn="just">
                        <a:spcBef>
                          <a:spcPts val="300"/>
                        </a:spcBef>
                        <a:spcAft>
                          <a:spcPts val="300"/>
                        </a:spcAft>
                      </a:pPr>
                      <a:r>
                        <a:rPr lang="en-SG" sz="2000" dirty="0">
                          <a:effectLst/>
                          <a:latin typeface="Times New Roman" panose="02020603050405020304" pitchFamily="18" charset="0"/>
                          <a:cs typeface="Times New Roman" panose="02020603050405020304" pitchFamily="18" charset="0"/>
                        </a:rPr>
                        <a:t>string</a:t>
                      </a:r>
                      <a:endParaRPr lang="en-SG" sz="2000" dirty="0">
                        <a:effectLst/>
                        <a:latin typeface="Times New Roman" panose="02020603050405020304" pitchFamily="18" charset="0"/>
                        <a:ea typeface="SimSun"/>
                        <a:cs typeface="Times New Roman" panose="02020603050405020304" pitchFamily="18" charset="0"/>
                      </a:endParaRPr>
                    </a:p>
                  </a:txBody>
                  <a:tcPr marL="56633" marR="56633" marT="0" marB="0" anchor="ctr">
                    <a:solidFill>
                      <a:schemeClr val="bg1"/>
                    </a:solidFill>
                  </a:tcPr>
                </a:tc>
                <a:extLst>
                  <a:ext uri="{0D108BD9-81ED-4DB2-BD59-A6C34878D82A}">
                    <a16:rowId xmlns:a16="http://schemas.microsoft.com/office/drawing/2014/main" val="10001"/>
                  </a:ext>
                </a:extLst>
              </a:tr>
              <a:tr h="336909">
                <a:tc>
                  <a:txBody>
                    <a:bodyPr/>
                    <a:lstStyle/>
                    <a:p>
                      <a:pPr marL="0" marR="0" algn="ctr">
                        <a:spcBef>
                          <a:spcPts val="300"/>
                        </a:spcBef>
                        <a:spcAft>
                          <a:spcPts val="300"/>
                        </a:spcAft>
                      </a:pPr>
                      <a:r>
                        <a:rPr lang="en-SG" sz="1700" b="1" dirty="0">
                          <a:effectLst/>
                          <a:latin typeface="Courier New" pitchFamily="49" charset="0"/>
                          <a:cs typeface="Courier New" pitchFamily="49" charset="0"/>
                        </a:rPr>
                        <a:t>c</a:t>
                      </a:r>
                      <a:endParaRPr lang="en-SG" sz="1700" b="1" dirty="0">
                        <a:effectLst/>
                        <a:latin typeface="Courier New" pitchFamily="49" charset="0"/>
                        <a:ea typeface="SimSun"/>
                        <a:cs typeface="Courier New" pitchFamily="49" charset="0"/>
                      </a:endParaRPr>
                    </a:p>
                  </a:txBody>
                  <a:tcPr marL="56633" marR="56633" marT="0" marB="0" anchor="ctr">
                    <a:solidFill>
                      <a:schemeClr val="bg1"/>
                    </a:solidFill>
                  </a:tcPr>
                </a:tc>
                <a:tc>
                  <a:txBody>
                    <a:bodyPr/>
                    <a:lstStyle/>
                    <a:p>
                      <a:pPr marL="0" marR="0" algn="just">
                        <a:spcBef>
                          <a:spcPts val="300"/>
                        </a:spcBef>
                        <a:spcAft>
                          <a:spcPts val="300"/>
                        </a:spcAft>
                      </a:pPr>
                      <a:r>
                        <a:rPr lang="en-SG" sz="2000" dirty="0">
                          <a:effectLst/>
                          <a:latin typeface="Times New Roman" panose="02020603050405020304" pitchFamily="18" charset="0"/>
                          <a:ea typeface="+mn-ea"/>
                          <a:cs typeface="Times New Roman" panose="02020603050405020304" pitchFamily="18" charset="0"/>
                        </a:rPr>
                        <a:t>character</a:t>
                      </a:r>
                      <a:endParaRPr lang="en-SG" sz="2000" dirty="0">
                        <a:effectLst/>
                        <a:latin typeface="Times New Roman" panose="02020603050405020304" pitchFamily="18" charset="0"/>
                        <a:ea typeface="SimSun"/>
                        <a:cs typeface="Times New Roman" panose="02020603050405020304" pitchFamily="18" charset="0"/>
                      </a:endParaRPr>
                    </a:p>
                  </a:txBody>
                  <a:tcPr marL="56633" marR="56633" marT="0" marB="0" anchor="ctr">
                    <a:solidFill>
                      <a:schemeClr val="bg1"/>
                    </a:solidFill>
                  </a:tcPr>
                </a:tc>
                <a:extLst>
                  <a:ext uri="{0D108BD9-81ED-4DB2-BD59-A6C34878D82A}">
                    <a16:rowId xmlns:a16="http://schemas.microsoft.com/office/drawing/2014/main" val="10002"/>
                  </a:ext>
                </a:extLst>
              </a:tr>
              <a:tr h="336909">
                <a:tc>
                  <a:txBody>
                    <a:bodyPr/>
                    <a:lstStyle/>
                    <a:p>
                      <a:pPr marL="0" marR="0" algn="ctr">
                        <a:spcBef>
                          <a:spcPts val="300"/>
                        </a:spcBef>
                        <a:spcAft>
                          <a:spcPts val="300"/>
                        </a:spcAft>
                      </a:pPr>
                      <a:r>
                        <a:rPr lang="en-SG" sz="1700" b="1" dirty="0">
                          <a:effectLst/>
                          <a:latin typeface="Courier New" pitchFamily="49" charset="0"/>
                          <a:ea typeface="+mn-ea"/>
                          <a:cs typeface="Courier New" pitchFamily="49" charset="0"/>
                        </a:rPr>
                        <a:t>d</a:t>
                      </a:r>
                      <a:endParaRPr lang="en-SG" sz="1700" b="1" dirty="0">
                        <a:effectLst/>
                        <a:latin typeface="Courier New" pitchFamily="49" charset="0"/>
                        <a:ea typeface="SimSun"/>
                        <a:cs typeface="Courier New" pitchFamily="49" charset="0"/>
                      </a:endParaRPr>
                    </a:p>
                  </a:txBody>
                  <a:tcPr marL="56633" marR="56633" marT="0" marB="0" anchor="ctr">
                    <a:solidFill>
                      <a:schemeClr val="bg1"/>
                    </a:solidFill>
                  </a:tcPr>
                </a:tc>
                <a:tc>
                  <a:txBody>
                    <a:bodyPr/>
                    <a:lstStyle/>
                    <a:p>
                      <a:pPr marL="0" marR="0" algn="just">
                        <a:spcBef>
                          <a:spcPts val="300"/>
                        </a:spcBef>
                        <a:spcAft>
                          <a:spcPts val="300"/>
                        </a:spcAft>
                      </a:pPr>
                      <a:r>
                        <a:rPr lang="en-SG" sz="2000" dirty="0">
                          <a:effectLst/>
                          <a:latin typeface="Times New Roman" panose="02020603050405020304" pitchFamily="18" charset="0"/>
                          <a:ea typeface="+mn-ea"/>
                          <a:cs typeface="Times New Roman" panose="02020603050405020304" pitchFamily="18" charset="0"/>
                        </a:rPr>
                        <a:t>decimal</a:t>
                      </a:r>
                      <a:r>
                        <a:rPr lang="en-SG" sz="2000" baseline="0" dirty="0">
                          <a:effectLst/>
                          <a:latin typeface="Times New Roman" panose="02020603050405020304" pitchFamily="18" charset="0"/>
                          <a:ea typeface="+mn-ea"/>
                          <a:cs typeface="Times New Roman" panose="02020603050405020304" pitchFamily="18" charset="0"/>
                        </a:rPr>
                        <a:t> (base 10) integer</a:t>
                      </a:r>
                      <a:endParaRPr lang="en-SG" sz="2000" dirty="0">
                        <a:effectLst/>
                        <a:latin typeface="Times New Roman" panose="02020603050405020304" pitchFamily="18" charset="0"/>
                        <a:ea typeface="SimSun"/>
                        <a:cs typeface="Times New Roman" panose="02020603050405020304" pitchFamily="18" charset="0"/>
                      </a:endParaRPr>
                    </a:p>
                  </a:txBody>
                  <a:tcPr marL="56633" marR="56633" marT="0" marB="0" anchor="ctr">
                    <a:solidFill>
                      <a:schemeClr val="bg1"/>
                    </a:solidFill>
                  </a:tcPr>
                </a:tc>
                <a:extLst>
                  <a:ext uri="{0D108BD9-81ED-4DB2-BD59-A6C34878D82A}">
                    <a16:rowId xmlns:a16="http://schemas.microsoft.com/office/drawing/2014/main" val="10003"/>
                  </a:ext>
                </a:extLst>
              </a:tr>
              <a:tr h="336909">
                <a:tc>
                  <a:txBody>
                    <a:bodyPr/>
                    <a:lstStyle/>
                    <a:p>
                      <a:pPr marL="0" marR="0" algn="ctr">
                        <a:spcBef>
                          <a:spcPts val="300"/>
                        </a:spcBef>
                        <a:spcAft>
                          <a:spcPts val="300"/>
                        </a:spcAft>
                      </a:pPr>
                      <a:r>
                        <a:rPr lang="en-SG" sz="1700" b="1" dirty="0">
                          <a:effectLst/>
                          <a:latin typeface="Courier New" pitchFamily="49" charset="0"/>
                          <a:ea typeface="+mn-ea"/>
                          <a:cs typeface="Courier New" pitchFamily="49" charset="0"/>
                        </a:rPr>
                        <a:t>o</a:t>
                      </a:r>
                      <a:endParaRPr lang="en-SG" sz="1700" b="1" dirty="0">
                        <a:effectLst/>
                        <a:latin typeface="Courier New" pitchFamily="49" charset="0"/>
                        <a:ea typeface="SimSun"/>
                        <a:cs typeface="Courier New" pitchFamily="49" charset="0"/>
                      </a:endParaRPr>
                    </a:p>
                  </a:txBody>
                  <a:tcPr marL="56633" marR="56633" marT="0" marB="0" anchor="ctr">
                    <a:solidFill>
                      <a:schemeClr val="bg1"/>
                    </a:solidFill>
                  </a:tcPr>
                </a:tc>
                <a:tc>
                  <a:txBody>
                    <a:bodyPr/>
                    <a:lstStyle/>
                    <a:p>
                      <a:pPr marL="0" marR="0" algn="just">
                        <a:spcBef>
                          <a:spcPts val="300"/>
                        </a:spcBef>
                        <a:spcAft>
                          <a:spcPts val="300"/>
                        </a:spcAft>
                      </a:pPr>
                      <a:r>
                        <a:rPr lang="en-SG" sz="2000" dirty="0">
                          <a:effectLst/>
                          <a:latin typeface="Times New Roman" panose="02020603050405020304" pitchFamily="18" charset="0"/>
                          <a:ea typeface="+mn-ea"/>
                          <a:cs typeface="Times New Roman" panose="02020603050405020304" pitchFamily="18" charset="0"/>
                        </a:rPr>
                        <a:t>octal</a:t>
                      </a:r>
                      <a:r>
                        <a:rPr lang="en-SG" sz="2000" baseline="0" dirty="0">
                          <a:effectLst/>
                          <a:latin typeface="Times New Roman" panose="02020603050405020304" pitchFamily="18" charset="0"/>
                          <a:ea typeface="+mn-ea"/>
                          <a:cs typeface="Times New Roman" panose="02020603050405020304" pitchFamily="18" charset="0"/>
                        </a:rPr>
                        <a:t> integer</a:t>
                      </a:r>
                      <a:endParaRPr lang="en-SG" sz="2000" dirty="0">
                        <a:effectLst/>
                        <a:latin typeface="Times New Roman" panose="02020603050405020304" pitchFamily="18" charset="0"/>
                        <a:ea typeface="SimSun"/>
                        <a:cs typeface="Times New Roman" panose="02020603050405020304" pitchFamily="18" charset="0"/>
                      </a:endParaRPr>
                    </a:p>
                  </a:txBody>
                  <a:tcPr marL="56633" marR="56633" marT="0" marB="0" anchor="ctr">
                    <a:solidFill>
                      <a:schemeClr val="bg1"/>
                    </a:solidFill>
                  </a:tcPr>
                </a:tc>
                <a:extLst>
                  <a:ext uri="{0D108BD9-81ED-4DB2-BD59-A6C34878D82A}">
                    <a16:rowId xmlns:a16="http://schemas.microsoft.com/office/drawing/2014/main" val="10005"/>
                  </a:ext>
                </a:extLst>
              </a:tr>
              <a:tr h="336909">
                <a:tc>
                  <a:txBody>
                    <a:bodyPr/>
                    <a:lstStyle/>
                    <a:p>
                      <a:pPr marL="0" marR="0" algn="ctr">
                        <a:spcBef>
                          <a:spcPts val="300"/>
                        </a:spcBef>
                        <a:spcAft>
                          <a:spcPts val="300"/>
                        </a:spcAft>
                      </a:pPr>
                      <a:r>
                        <a:rPr lang="en-SG" sz="1700" b="1" dirty="0">
                          <a:effectLst/>
                          <a:latin typeface="Courier New" pitchFamily="49" charset="0"/>
                          <a:ea typeface="+mn-ea"/>
                          <a:cs typeface="Courier New" pitchFamily="49" charset="0"/>
                        </a:rPr>
                        <a:t>x</a:t>
                      </a:r>
                      <a:endParaRPr lang="en-SG" sz="1700" b="1" dirty="0">
                        <a:effectLst/>
                        <a:latin typeface="Courier New" pitchFamily="49" charset="0"/>
                        <a:ea typeface="SimSun"/>
                        <a:cs typeface="Courier New" pitchFamily="49" charset="0"/>
                      </a:endParaRPr>
                    </a:p>
                  </a:txBody>
                  <a:tcPr marL="56633" marR="56633" marT="0" marB="0" anchor="ctr">
                    <a:solidFill>
                      <a:schemeClr val="bg1"/>
                    </a:solidFill>
                  </a:tcPr>
                </a:tc>
                <a:tc>
                  <a:txBody>
                    <a:bodyPr/>
                    <a:lstStyle/>
                    <a:p>
                      <a:pPr marL="0" marR="0" algn="just">
                        <a:spcBef>
                          <a:spcPts val="300"/>
                        </a:spcBef>
                        <a:spcAft>
                          <a:spcPts val="300"/>
                        </a:spcAft>
                      </a:pPr>
                      <a:r>
                        <a:rPr lang="en-SG" sz="2000" dirty="0">
                          <a:effectLst/>
                          <a:latin typeface="Times New Roman" panose="02020603050405020304" pitchFamily="18" charset="0"/>
                          <a:ea typeface="+mn-ea"/>
                          <a:cs typeface="Times New Roman" panose="02020603050405020304" pitchFamily="18" charset="0"/>
                        </a:rPr>
                        <a:t>hex</a:t>
                      </a:r>
                      <a:r>
                        <a:rPr lang="en-SG" sz="2000" baseline="0" dirty="0">
                          <a:effectLst/>
                          <a:latin typeface="Times New Roman" panose="02020603050405020304" pitchFamily="18" charset="0"/>
                          <a:ea typeface="+mn-ea"/>
                          <a:cs typeface="Times New Roman" panose="02020603050405020304" pitchFamily="18" charset="0"/>
                        </a:rPr>
                        <a:t> integer</a:t>
                      </a:r>
                      <a:endParaRPr lang="en-SG" sz="2000" dirty="0">
                        <a:effectLst/>
                        <a:latin typeface="Times New Roman" panose="02020603050405020304" pitchFamily="18" charset="0"/>
                        <a:ea typeface="SimSun"/>
                        <a:cs typeface="Times New Roman" panose="02020603050405020304" pitchFamily="18" charset="0"/>
                      </a:endParaRPr>
                    </a:p>
                  </a:txBody>
                  <a:tcPr marL="56633" marR="56633" marT="0" marB="0" anchor="ctr">
                    <a:solidFill>
                      <a:schemeClr val="bg1"/>
                    </a:solidFill>
                  </a:tcPr>
                </a:tc>
                <a:extLst>
                  <a:ext uri="{0D108BD9-81ED-4DB2-BD59-A6C34878D82A}">
                    <a16:rowId xmlns:a16="http://schemas.microsoft.com/office/drawing/2014/main" val="10006"/>
                  </a:ext>
                </a:extLst>
              </a:tr>
              <a:tr h="336909">
                <a:tc>
                  <a:txBody>
                    <a:bodyPr/>
                    <a:lstStyle/>
                    <a:p>
                      <a:pPr marL="0" marR="0" algn="ctr">
                        <a:spcBef>
                          <a:spcPts val="300"/>
                        </a:spcBef>
                        <a:spcAft>
                          <a:spcPts val="300"/>
                        </a:spcAft>
                      </a:pPr>
                      <a:r>
                        <a:rPr lang="en-SG" sz="1700" b="1" dirty="0">
                          <a:effectLst/>
                          <a:latin typeface="Courier New" pitchFamily="49" charset="0"/>
                          <a:ea typeface="SimSun"/>
                          <a:cs typeface="Courier New" pitchFamily="49" charset="0"/>
                        </a:rPr>
                        <a:t>X</a:t>
                      </a:r>
                    </a:p>
                  </a:txBody>
                  <a:tcPr marL="56633" marR="56633" marT="0" marB="0" anchor="ctr">
                    <a:solidFill>
                      <a:schemeClr val="bg1"/>
                    </a:solidFill>
                  </a:tcPr>
                </a:tc>
                <a:tc>
                  <a:txBody>
                    <a:bodyPr/>
                    <a:lstStyle/>
                    <a:p>
                      <a:pPr marL="0" marR="0" algn="just">
                        <a:spcBef>
                          <a:spcPts val="300"/>
                        </a:spcBef>
                        <a:spcAft>
                          <a:spcPts val="300"/>
                        </a:spcAft>
                      </a:pPr>
                      <a:r>
                        <a:rPr lang="en-SG" sz="2000" dirty="0">
                          <a:effectLst/>
                          <a:latin typeface="Times New Roman" panose="02020603050405020304" pitchFamily="18" charset="0"/>
                          <a:ea typeface="SimSun"/>
                          <a:cs typeface="Times New Roman" panose="02020603050405020304" pitchFamily="18" charset="0"/>
                        </a:rPr>
                        <a:t>same as x,</a:t>
                      </a:r>
                      <a:r>
                        <a:rPr lang="en-SG" sz="2000" baseline="0" dirty="0">
                          <a:effectLst/>
                          <a:latin typeface="Times New Roman" panose="02020603050405020304" pitchFamily="18" charset="0"/>
                          <a:ea typeface="SimSun"/>
                          <a:cs typeface="Times New Roman" panose="02020603050405020304" pitchFamily="18" charset="0"/>
                        </a:rPr>
                        <a:t> but uppercase</a:t>
                      </a:r>
                      <a:endParaRPr lang="en-SG" sz="2000" dirty="0">
                        <a:effectLst/>
                        <a:latin typeface="Times New Roman" panose="02020603050405020304" pitchFamily="18" charset="0"/>
                        <a:ea typeface="SimSun"/>
                        <a:cs typeface="Times New Roman" panose="02020603050405020304" pitchFamily="18" charset="0"/>
                      </a:endParaRPr>
                    </a:p>
                  </a:txBody>
                  <a:tcPr marL="56633" marR="56633" marT="0" marB="0" anchor="ctr">
                    <a:solidFill>
                      <a:schemeClr val="bg1"/>
                    </a:solidFill>
                  </a:tcPr>
                </a:tc>
                <a:extLst>
                  <a:ext uri="{0D108BD9-81ED-4DB2-BD59-A6C34878D82A}">
                    <a16:rowId xmlns:a16="http://schemas.microsoft.com/office/drawing/2014/main" val="10007"/>
                  </a:ext>
                </a:extLst>
              </a:tr>
              <a:tr h="336909">
                <a:tc>
                  <a:txBody>
                    <a:bodyPr/>
                    <a:lstStyle/>
                    <a:p>
                      <a:pPr marL="0" marR="0" algn="ctr">
                        <a:spcBef>
                          <a:spcPts val="300"/>
                        </a:spcBef>
                        <a:spcAft>
                          <a:spcPts val="300"/>
                        </a:spcAft>
                      </a:pPr>
                      <a:r>
                        <a:rPr lang="en-SG" sz="1700" b="1" dirty="0">
                          <a:effectLst/>
                          <a:latin typeface="Courier New" pitchFamily="49" charset="0"/>
                          <a:ea typeface="SimSun"/>
                          <a:cs typeface="Courier New" pitchFamily="49" charset="0"/>
                        </a:rPr>
                        <a:t>f</a:t>
                      </a:r>
                    </a:p>
                  </a:txBody>
                  <a:tcPr marL="56633" marR="56633" marT="0" marB="0" anchor="ctr">
                    <a:solidFill>
                      <a:schemeClr val="bg1"/>
                    </a:solidFill>
                  </a:tcPr>
                </a:tc>
                <a:tc>
                  <a:txBody>
                    <a:bodyPr/>
                    <a:lstStyle/>
                    <a:p>
                      <a:pPr marL="0" marR="0" algn="just">
                        <a:spcBef>
                          <a:spcPts val="300"/>
                        </a:spcBef>
                        <a:spcAft>
                          <a:spcPts val="300"/>
                        </a:spcAft>
                      </a:pPr>
                      <a:r>
                        <a:rPr lang="en-SG" sz="2000" dirty="0">
                          <a:effectLst/>
                          <a:latin typeface="Times New Roman" panose="02020603050405020304" pitchFamily="18" charset="0"/>
                          <a:ea typeface="SimSun"/>
                          <a:cs typeface="Times New Roman" panose="02020603050405020304" pitchFamily="18" charset="0"/>
                        </a:rPr>
                        <a:t>floating point real numbers</a:t>
                      </a:r>
                    </a:p>
                  </a:txBody>
                  <a:tcPr marL="56633" marR="56633" marT="0" marB="0" anchor="ctr">
                    <a:solidFill>
                      <a:schemeClr val="bg1"/>
                    </a:solidFill>
                  </a:tcPr>
                </a:tc>
                <a:extLst>
                  <a:ext uri="{0D108BD9-81ED-4DB2-BD59-A6C34878D82A}">
                    <a16:rowId xmlns:a16="http://schemas.microsoft.com/office/drawing/2014/main" val="10008"/>
                  </a:ext>
                </a:extLst>
              </a:tr>
              <a:tr h="336909">
                <a:tc>
                  <a:txBody>
                    <a:bodyPr/>
                    <a:lstStyle/>
                    <a:p>
                      <a:pPr marL="0" marR="0" algn="ctr">
                        <a:spcBef>
                          <a:spcPts val="300"/>
                        </a:spcBef>
                        <a:spcAft>
                          <a:spcPts val="300"/>
                        </a:spcAft>
                      </a:pPr>
                      <a:r>
                        <a:rPr lang="en-SG" sz="1700" b="1" dirty="0">
                          <a:effectLst/>
                          <a:latin typeface="Courier New" pitchFamily="49" charset="0"/>
                          <a:ea typeface="SimSun"/>
                          <a:cs typeface="Courier New" pitchFamily="49" charset="0"/>
                        </a:rPr>
                        <a:t>e</a:t>
                      </a:r>
                    </a:p>
                  </a:txBody>
                  <a:tcPr marL="56633" marR="56633" marT="0" marB="0" anchor="ctr">
                    <a:solidFill>
                      <a:schemeClr val="bg1"/>
                    </a:solidFill>
                  </a:tcPr>
                </a:tc>
                <a:tc>
                  <a:txBody>
                    <a:bodyPr/>
                    <a:lstStyle/>
                    <a:p>
                      <a:pPr marL="0" marR="0" algn="just">
                        <a:spcBef>
                          <a:spcPts val="300"/>
                        </a:spcBef>
                        <a:spcAft>
                          <a:spcPts val="300"/>
                        </a:spcAft>
                      </a:pPr>
                      <a:r>
                        <a:rPr lang="en-SG" sz="2000" dirty="0">
                          <a:effectLst/>
                          <a:latin typeface="Times New Roman" panose="02020603050405020304" pitchFamily="18" charset="0"/>
                          <a:ea typeface="SimSun"/>
                          <a:cs typeface="Times New Roman" panose="02020603050405020304" pitchFamily="18" charset="0"/>
                        </a:rPr>
                        <a:t>exponent notation</a:t>
                      </a:r>
                    </a:p>
                  </a:txBody>
                  <a:tcPr marL="56633" marR="56633" marT="0" marB="0" anchor="ctr">
                    <a:solidFill>
                      <a:schemeClr val="bg1"/>
                    </a:solidFill>
                  </a:tcPr>
                </a:tc>
                <a:extLst>
                  <a:ext uri="{0D108BD9-81ED-4DB2-BD59-A6C34878D82A}">
                    <a16:rowId xmlns:a16="http://schemas.microsoft.com/office/drawing/2014/main" val="10009"/>
                  </a:ext>
                </a:extLst>
              </a:tr>
            </a:tbl>
          </a:graphicData>
        </a:graphic>
      </p:graphicFrame>
      <p:pic>
        <p:nvPicPr>
          <p:cNvPr id="2" name="Audio 1">
            <a:hlinkClick r:id="" action="ppaction://media"/>
            <a:extLst>
              <a:ext uri="{FF2B5EF4-FFF2-40B4-BE49-F238E27FC236}">
                <a16:creationId xmlns:a16="http://schemas.microsoft.com/office/drawing/2014/main" id="{6FC74968-BA83-4247-B784-2F8639953B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04471488"/>
      </p:ext>
    </p:extLst>
  </p:cSld>
  <p:clrMapOvr>
    <a:masterClrMapping/>
  </p:clrMapOvr>
  <mc:AlternateContent xmlns:mc="http://schemas.openxmlformats.org/markup-compatibility/2006" xmlns:p14="http://schemas.microsoft.com/office/powerpoint/2010/main">
    <mc:Choice Requires="p14">
      <p:transition spd="slow" advTm="28641">
        <p14:prism/>
      </p:transition>
    </mc:Choice>
    <mc:Fallback xmlns="">
      <p:transition spd="slow" advTm="286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String Formatting</a:t>
            </a:r>
          </a:p>
        </p:txBody>
      </p:sp>
      <p:sp>
        <p:nvSpPr>
          <p:cNvPr id="53" name="Rectangle 3"/>
          <p:cNvSpPr txBox="1">
            <a:spLocks noChangeArrowheads="1"/>
          </p:cNvSpPr>
          <p:nvPr/>
        </p:nvSpPr>
        <p:spPr bwMode="auto">
          <a:xfrm>
            <a:off x="165847"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buFontTx/>
              <a:buNone/>
            </a:pPr>
            <a:r>
              <a:rPr lang="en-US" altLang="en-US" b="1" kern="0" dirty="0">
                <a:solidFill>
                  <a:schemeClr val="tx1"/>
                </a:solidFill>
                <a:latin typeface="Arial Narrow" panose="020B0606020202030204" pitchFamily="34" charset="0"/>
              </a:rPr>
              <a:t>Application:</a:t>
            </a:r>
          </a:p>
          <a:p>
            <a:pPr marL="0" indent="0">
              <a:buFontTx/>
              <a:buNone/>
            </a:pPr>
            <a:endParaRPr lang="en-US" altLang="en-US" b="1" kern="0" dirty="0">
              <a:solidFill>
                <a:schemeClr val="tx1"/>
              </a:solidFill>
              <a:latin typeface="Arial Narrow" panose="020B0606020202030204" pitchFamily="34" charset="0"/>
            </a:endParaRPr>
          </a:p>
          <a:p>
            <a:pPr marL="0" indent="0">
              <a:buFontTx/>
              <a:buNone/>
            </a:pPr>
            <a:endParaRPr lang="en-US" altLang="en-US" sz="2400" kern="0" dirty="0">
              <a:solidFill>
                <a:schemeClr val="tx1"/>
              </a:solidFill>
            </a:endParaRPr>
          </a:p>
          <a:p>
            <a:pPr marL="0" indent="0">
              <a:buFontTx/>
              <a:buNone/>
            </a:pPr>
            <a:endParaRPr lang="en-US" altLang="en-US" sz="2400" kern="0" dirty="0">
              <a:solidFill>
                <a:schemeClr val="tx1"/>
              </a:solidFill>
            </a:endParaRPr>
          </a:p>
          <a:p>
            <a:pPr marL="0" indent="0">
              <a:buFontTx/>
              <a:buNone/>
            </a:pPr>
            <a:endParaRPr lang="en-US" altLang="en-US" sz="2400" kern="0" dirty="0">
              <a:solidFill>
                <a:schemeClr val="tx1"/>
              </a:solidFill>
            </a:endParaRPr>
          </a:p>
          <a:p>
            <a:pPr marL="0" indent="0">
              <a:buFontTx/>
              <a:buNone/>
            </a:pPr>
            <a:endParaRPr lang="en-US" altLang="en-US" sz="2400" kern="0" dirty="0">
              <a:solidFill>
                <a:schemeClr val="tx1"/>
              </a:solidFill>
            </a:endParaRPr>
          </a:p>
          <a:p>
            <a:pPr marL="0" indent="0">
              <a:buFontTx/>
              <a:buNone/>
            </a:pPr>
            <a:endParaRPr lang="en-US" altLang="en-US" sz="2400" kern="0" dirty="0">
              <a:solidFill>
                <a:schemeClr val="tx1"/>
              </a:solidFill>
            </a:endParaRPr>
          </a:p>
          <a:p>
            <a:pPr marL="0" indent="0">
              <a:buFontTx/>
              <a:buNone/>
            </a:pPr>
            <a:endParaRPr lang="en-US" altLang="en-US" sz="2400" kern="0" dirty="0">
              <a:solidFill>
                <a:schemeClr val="tx1"/>
              </a:solidFill>
            </a:endParaRPr>
          </a:p>
          <a:p>
            <a:pPr marL="0" indent="0">
              <a:buFontTx/>
              <a:buNone/>
            </a:pPr>
            <a:r>
              <a:rPr lang="en-US" altLang="en-US" b="1" kern="0" dirty="0">
                <a:solidFill>
                  <a:schemeClr val="tx1"/>
                </a:solidFill>
                <a:latin typeface="Arial Narrow" panose="020B0606020202030204" pitchFamily="34" charset="0"/>
              </a:rPr>
              <a:t>Output:</a:t>
            </a: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7" name="Picture 6">
            <a:extLst>
              <a:ext uri="{FF2B5EF4-FFF2-40B4-BE49-F238E27FC236}">
                <a16:creationId xmlns:a16="http://schemas.microsoft.com/office/drawing/2014/main" id="{EF9D620F-286B-40B1-AAE4-6BC4B5C987EE}"/>
              </a:ext>
            </a:extLst>
          </p:cNvPr>
          <p:cNvPicPr>
            <a:picLocks noChangeAspect="1"/>
          </p:cNvPicPr>
          <p:nvPr/>
        </p:nvPicPr>
        <p:blipFill>
          <a:blip r:embed="rId6"/>
          <a:stretch>
            <a:fillRect/>
          </a:stretch>
        </p:blipFill>
        <p:spPr>
          <a:xfrm>
            <a:off x="212725" y="1381736"/>
            <a:ext cx="8448675" cy="3095625"/>
          </a:xfrm>
          <a:prstGeom prst="rect">
            <a:avLst/>
          </a:prstGeom>
        </p:spPr>
      </p:pic>
      <p:pic>
        <p:nvPicPr>
          <p:cNvPr id="8" name="Picture 7">
            <a:extLst>
              <a:ext uri="{FF2B5EF4-FFF2-40B4-BE49-F238E27FC236}">
                <a16:creationId xmlns:a16="http://schemas.microsoft.com/office/drawing/2014/main" id="{1BB85AEE-5CA2-4F88-A459-F7DBD8560AFD}"/>
              </a:ext>
            </a:extLst>
          </p:cNvPr>
          <p:cNvPicPr>
            <a:picLocks noChangeAspect="1"/>
          </p:cNvPicPr>
          <p:nvPr/>
        </p:nvPicPr>
        <p:blipFill>
          <a:blip r:embed="rId7"/>
          <a:stretch>
            <a:fillRect/>
          </a:stretch>
        </p:blipFill>
        <p:spPr>
          <a:xfrm>
            <a:off x="212725" y="5105400"/>
            <a:ext cx="5305425" cy="581025"/>
          </a:xfrm>
          <a:prstGeom prst="rect">
            <a:avLst/>
          </a:prstGeom>
        </p:spPr>
      </p:pic>
      <p:sp>
        <p:nvSpPr>
          <p:cNvPr id="2" name="Rectangle 1">
            <a:extLst>
              <a:ext uri="{FF2B5EF4-FFF2-40B4-BE49-F238E27FC236}">
                <a16:creationId xmlns:a16="http://schemas.microsoft.com/office/drawing/2014/main" id="{DCDB2B3A-FEA2-4FF0-A758-014339CC6847}"/>
              </a:ext>
            </a:extLst>
          </p:cNvPr>
          <p:cNvSpPr/>
          <p:nvPr/>
        </p:nvSpPr>
        <p:spPr>
          <a:xfrm>
            <a:off x="1371600" y="3810000"/>
            <a:ext cx="76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06124D-EE69-4817-BA0E-092C78AD17A6}"/>
              </a:ext>
            </a:extLst>
          </p:cNvPr>
          <p:cNvSpPr/>
          <p:nvPr/>
        </p:nvSpPr>
        <p:spPr>
          <a:xfrm>
            <a:off x="2332878" y="3829291"/>
            <a:ext cx="76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ED16D4-AD8A-49B4-A6AE-72F2A028F8A6}"/>
              </a:ext>
            </a:extLst>
          </p:cNvPr>
          <p:cNvSpPr/>
          <p:nvPr/>
        </p:nvSpPr>
        <p:spPr>
          <a:xfrm>
            <a:off x="3292475" y="3829291"/>
            <a:ext cx="66992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F96C81-D3FE-4742-AD71-7E9A1F65C7AF}"/>
              </a:ext>
            </a:extLst>
          </p:cNvPr>
          <p:cNvSpPr/>
          <p:nvPr/>
        </p:nvSpPr>
        <p:spPr>
          <a:xfrm>
            <a:off x="4133930" y="3829291"/>
            <a:ext cx="127627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54A3F239-A1B4-4F75-B49C-F67ECEC9A57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61331883"/>
      </p:ext>
    </p:extLst>
  </p:cSld>
  <p:clrMapOvr>
    <a:masterClrMapping/>
  </p:clrMapOvr>
  <mc:AlternateContent xmlns:mc="http://schemas.openxmlformats.org/markup-compatibility/2006" xmlns:p14="http://schemas.microsoft.com/office/powerpoint/2010/main">
    <mc:Choice Requires="p14">
      <p:transition spd="slow" advTm="48871">
        <p14:prism/>
      </p:transition>
    </mc:Choice>
    <mc:Fallback xmlns="">
      <p:transition spd="slow" advTm="488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heel(1)">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2"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6 now…</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Remember to submit your solution to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749272541"/>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8200" y="2057400"/>
            <a:ext cx="7772400" cy="1500187"/>
          </a:xfrm>
        </p:spPr>
        <p:txBody>
          <a:bodyPr/>
          <a:lstStyle/>
          <a:p>
            <a:pPr algn="ctr"/>
            <a:r>
              <a:rPr lang="en-US" sz="4800" dirty="0"/>
              <a:t>Types of Errors</a:t>
            </a:r>
          </a:p>
        </p:txBody>
      </p:sp>
      <p:pic>
        <p:nvPicPr>
          <p:cNvPr id="2" name="Audio 1">
            <a:hlinkClick r:id="" action="ppaction://media"/>
            <a:extLst>
              <a:ext uri="{FF2B5EF4-FFF2-40B4-BE49-F238E27FC236}">
                <a16:creationId xmlns:a16="http://schemas.microsoft.com/office/drawing/2014/main" id="{0320E0DD-25BD-486C-B554-6CF028E9B2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8157391"/>
      </p:ext>
    </p:extLst>
  </p:cSld>
  <p:clrMapOvr>
    <a:masterClrMapping/>
  </p:clrMapOvr>
  <mc:AlternateContent xmlns:mc="http://schemas.openxmlformats.org/markup-compatibility/2006" xmlns:p14="http://schemas.microsoft.com/office/powerpoint/2010/main">
    <mc:Choice Requires="p14">
      <p:transition spd="slow" advTm="23917">
        <p14:prism/>
      </p:transition>
    </mc:Choice>
    <mc:Fallback xmlns="">
      <p:transition spd="slow" advTm="239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Different Types of Errors</a:t>
            </a:r>
          </a:p>
        </p:txBody>
      </p:sp>
      <p:sp>
        <p:nvSpPr>
          <p:cNvPr id="5" name="Rectangle 3"/>
          <p:cNvSpPr txBox="1">
            <a:spLocks noChangeArrowheads="1"/>
          </p:cNvSpPr>
          <p:nvPr/>
        </p:nvSpPr>
        <p:spPr bwMode="auto">
          <a:xfrm>
            <a:off x="165847" y="884238"/>
            <a:ext cx="8673353"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altLang="en-US" b="1" kern="0" dirty="0">
                <a:solidFill>
                  <a:srgbClr val="640064"/>
                </a:solidFill>
                <a:latin typeface="Arial Narrow" panose="020B0606020202030204" pitchFamily="34" charset="0"/>
              </a:rPr>
              <a:t>Different types of errors can occur – popularly known as </a:t>
            </a:r>
            <a:r>
              <a:rPr lang="en-US" altLang="en-US" b="1" i="1" kern="0" dirty="0">
                <a:solidFill>
                  <a:srgbClr val="FF0000"/>
                </a:solidFill>
                <a:latin typeface="Arial Narrow" panose="020B0606020202030204" pitchFamily="34" charset="0"/>
              </a:rPr>
              <a:t>bugs</a:t>
            </a:r>
            <a:r>
              <a:rPr lang="en-US" altLang="en-US" b="1" i="1" kern="0" dirty="0">
                <a:solidFill>
                  <a:srgbClr val="640064"/>
                </a:solidFill>
                <a:latin typeface="Arial Narrow" panose="020B0606020202030204" pitchFamily="34" charset="0"/>
              </a:rPr>
              <a:t> </a:t>
            </a:r>
            <a:r>
              <a:rPr lang="en-US" altLang="en-US" b="1" kern="0" dirty="0">
                <a:solidFill>
                  <a:srgbClr val="640064"/>
                </a:solidFill>
                <a:latin typeface="Arial Narrow" panose="020B0606020202030204" pitchFamily="34" charset="0"/>
              </a:rPr>
              <a:t>in a computer program.</a:t>
            </a:r>
          </a:p>
          <a:p>
            <a:pPr lvl="1">
              <a:buSzPct val="100000"/>
              <a:buFont typeface="Wingdings" panose="05000000000000000000" pitchFamily="2" charset="2"/>
              <a:buChar char="ü"/>
            </a:pPr>
            <a:r>
              <a:rPr lang="en-US" altLang="en-US" kern="0" dirty="0">
                <a:solidFill>
                  <a:schemeClr val="tx1"/>
                </a:solidFill>
                <a:latin typeface="Arial Narrow" panose="020B0606020202030204" pitchFamily="34" charset="0"/>
              </a:rPr>
              <a:t>It is important for programmers to know how to </a:t>
            </a:r>
            <a:r>
              <a:rPr lang="en-US" altLang="en-US" i="1" kern="0" dirty="0">
                <a:solidFill>
                  <a:schemeClr val="tx1"/>
                </a:solidFill>
                <a:latin typeface="Arial Narrow" panose="020B0606020202030204" pitchFamily="34" charset="0"/>
              </a:rPr>
              <a:t>debug</a:t>
            </a:r>
            <a:r>
              <a:rPr lang="en-US" altLang="en-US" kern="0" dirty="0">
                <a:solidFill>
                  <a:schemeClr val="tx1"/>
                </a:solidFill>
                <a:latin typeface="Arial Narrow" panose="020B0606020202030204" pitchFamily="34" charset="0"/>
              </a:rPr>
              <a:t> and solve those problems in the program.</a:t>
            </a:r>
          </a:p>
          <a:p>
            <a:pPr>
              <a:buSzPct val="70000"/>
              <a:buFont typeface="Wingdings" panose="05000000000000000000" pitchFamily="2" charset="2"/>
              <a:buChar char="q"/>
            </a:pPr>
            <a:endParaRPr lang="en-US" altLang="en-US" b="1" kern="0" dirty="0">
              <a:solidFill>
                <a:srgbClr val="640064"/>
              </a:solidFill>
              <a:latin typeface="Arial Narrow" panose="020B0606020202030204" pitchFamily="34" charset="0"/>
            </a:endParaRPr>
          </a:p>
          <a:p>
            <a:pPr>
              <a:buSzPct val="70000"/>
              <a:buFont typeface="Wingdings" panose="05000000000000000000" pitchFamily="2" charset="2"/>
              <a:buChar char="q"/>
            </a:pPr>
            <a:r>
              <a:rPr lang="en-US" altLang="en-US" b="1" kern="0" dirty="0">
                <a:solidFill>
                  <a:srgbClr val="640064"/>
                </a:solidFill>
                <a:latin typeface="Arial Narrow" panose="020B0606020202030204" pitchFamily="34" charset="0"/>
              </a:rPr>
              <a:t>3 types of errors</a:t>
            </a:r>
          </a:p>
          <a:p>
            <a:pPr lvl="1">
              <a:buSzPct val="100000"/>
              <a:buFont typeface="Wingdings" panose="05000000000000000000" pitchFamily="2" charset="2"/>
              <a:buChar char="ü"/>
            </a:pPr>
            <a:r>
              <a:rPr lang="en-US" altLang="en-US" b="1" kern="0" dirty="0">
                <a:solidFill>
                  <a:schemeClr val="tx1"/>
                </a:solidFill>
                <a:latin typeface="Arial Narrow" panose="020B0606020202030204" pitchFamily="34" charset="0"/>
              </a:rPr>
              <a:t>Syntax errors</a:t>
            </a:r>
          </a:p>
          <a:p>
            <a:pPr lvl="1">
              <a:buSzPct val="100000"/>
              <a:buFont typeface="Wingdings" panose="05000000000000000000" pitchFamily="2" charset="2"/>
              <a:buChar char="ü"/>
            </a:pPr>
            <a:r>
              <a:rPr lang="en-US" altLang="en-US" b="1" kern="0" dirty="0">
                <a:solidFill>
                  <a:schemeClr val="tx1"/>
                </a:solidFill>
                <a:latin typeface="Arial Narrow" panose="020B0606020202030204" pitchFamily="34" charset="0"/>
              </a:rPr>
              <a:t>Runtime / Execution errors</a:t>
            </a:r>
          </a:p>
          <a:p>
            <a:pPr lvl="1">
              <a:buSzPct val="100000"/>
              <a:buFont typeface="Wingdings" panose="05000000000000000000" pitchFamily="2" charset="2"/>
              <a:buChar char="ü"/>
            </a:pPr>
            <a:r>
              <a:rPr lang="en-US" altLang="en-US" b="1" kern="0" dirty="0">
                <a:solidFill>
                  <a:schemeClr val="tx1"/>
                </a:solidFill>
                <a:latin typeface="Arial Narrow" panose="020B0606020202030204" pitchFamily="34" charset="0"/>
              </a:rPr>
              <a:t>Logic / Semantic errors </a:t>
            </a:r>
          </a:p>
          <a:p>
            <a:pPr>
              <a:buFont typeface="Wingdings" panose="05000000000000000000" pitchFamily="2" charset="2"/>
              <a:buChar char="q"/>
            </a:pPr>
            <a:endParaRPr lang="en-US" altLang="en-US" b="1" kern="0" dirty="0">
              <a:solidFill>
                <a:srgbClr val="640064"/>
              </a:solidFill>
              <a:latin typeface="Arial Narrow" panose="020B0606020202030204" pitchFamily="34" charset="0"/>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2" name="Audio 1">
            <a:hlinkClick r:id="" action="ppaction://media"/>
            <a:extLst>
              <a:ext uri="{FF2B5EF4-FFF2-40B4-BE49-F238E27FC236}">
                <a16:creationId xmlns:a16="http://schemas.microsoft.com/office/drawing/2014/main" id="{E98242EF-5E39-46C9-8D97-3279FD25AB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2712050"/>
      </p:ext>
    </p:extLst>
  </p:cSld>
  <p:clrMapOvr>
    <a:masterClrMapping/>
  </p:clrMapOvr>
  <mc:AlternateContent xmlns:mc="http://schemas.openxmlformats.org/markup-compatibility/2006" xmlns:p14="http://schemas.microsoft.com/office/powerpoint/2010/main">
    <mc:Choice Requires="p14">
      <p:transition spd="slow" advTm="23983">
        <p14:prism/>
      </p:transition>
    </mc:Choice>
    <mc:Fallback xmlns="">
      <p:transition spd="slow" advTm="23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Syntax Errors </a:t>
            </a:r>
          </a:p>
        </p:txBody>
      </p:sp>
      <p:sp>
        <p:nvSpPr>
          <p:cNvPr id="5" name="Rectangle 3"/>
          <p:cNvSpPr txBox="1">
            <a:spLocks noChangeArrowheads="1"/>
          </p:cNvSpPr>
          <p:nvPr/>
        </p:nvSpPr>
        <p:spPr bwMode="auto">
          <a:xfrm>
            <a:off x="165847"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altLang="en-US" b="1" kern="0" dirty="0">
                <a:latin typeface="Arial Narrow" panose="020B0606020202030204" pitchFamily="34" charset="0"/>
              </a:rPr>
              <a:t>Errors due to </a:t>
            </a:r>
            <a:r>
              <a:rPr lang="en-US" altLang="en-US" b="1" u="sng" kern="0" dirty="0">
                <a:latin typeface="Arial Narrow" panose="020B0606020202030204" pitchFamily="34" charset="0"/>
              </a:rPr>
              <a:t>violation</a:t>
            </a:r>
            <a:r>
              <a:rPr lang="en-US" altLang="en-US" b="1" kern="0" dirty="0">
                <a:latin typeface="Arial Narrow" panose="020B0606020202030204" pitchFamily="34" charset="0"/>
              </a:rPr>
              <a:t> of the language syntax</a:t>
            </a:r>
          </a:p>
          <a:p>
            <a:pPr marL="920750" indent="-457200">
              <a:buSzPct val="100000"/>
              <a:buFont typeface="Wingdings" panose="05000000000000000000" pitchFamily="2" charset="2"/>
              <a:buChar char="ü"/>
            </a:pPr>
            <a:r>
              <a:rPr lang="en-US" altLang="en-US" sz="2400" kern="0" dirty="0">
                <a:solidFill>
                  <a:schemeClr val="tx1"/>
                </a:solidFill>
                <a:latin typeface="Arial Narrow" panose="020B0606020202030204" pitchFamily="34" charset="0"/>
              </a:rPr>
              <a:t>Python program with syntax error will not run.</a:t>
            </a:r>
          </a:p>
          <a:p>
            <a:pPr marL="977900" indent="-457200">
              <a:buSzPct val="100000"/>
              <a:buFont typeface="Wingdings" panose="05000000000000000000" pitchFamily="2" charset="2"/>
              <a:buChar char="ü"/>
            </a:pPr>
            <a:r>
              <a:rPr lang="en-US" altLang="en-US" sz="2400" kern="0" dirty="0">
                <a:solidFill>
                  <a:schemeClr val="tx1"/>
                </a:solidFill>
                <a:latin typeface="Arial Narrow" panose="020B0606020202030204" pitchFamily="34" charset="0"/>
              </a:rPr>
              <a:t>E.g. missing end quote for string, missing: after if statement (in further topic)</a:t>
            </a:r>
          </a:p>
          <a:p>
            <a:pPr marL="520700" indent="0">
              <a:buNone/>
            </a:pPr>
            <a:endParaRPr lang="en-US" altLang="en-US" sz="2400" b="1" kern="0" dirty="0">
              <a:solidFill>
                <a:schemeClr val="bg1">
                  <a:lumMod val="50000"/>
                </a:schemeClr>
              </a:solidFill>
              <a:latin typeface="Arial Narrow" panose="020B0606020202030204" pitchFamily="34" charset="0"/>
            </a:endParaRPr>
          </a:p>
          <a:p>
            <a:endParaRPr lang="en-US" altLang="en-US" sz="2400" b="1" i="1" kern="0" dirty="0">
              <a:solidFill>
                <a:srgbClr val="FF0000"/>
              </a:solidFill>
            </a:endParaRPr>
          </a:p>
          <a:p>
            <a:endParaRPr lang="en-US" altLang="en-US" sz="2400" b="1" i="1" kern="0" dirty="0">
              <a:solidFill>
                <a:srgbClr val="FF0000"/>
              </a:solidFill>
            </a:endParaRPr>
          </a:p>
          <a:p>
            <a:pPr marL="463550" indent="0">
              <a:buNone/>
            </a:pPr>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2" name="Picture 1"/>
          <p:cNvPicPr>
            <a:picLocks noChangeAspect="1"/>
          </p:cNvPicPr>
          <p:nvPr/>
        </p:nvPicPr>
        <p:blipFill>
          <a:blip r:embed="rId5"/>
          <a:stretch>
            <a:fillRect/>
          </a:stretch>
        </p:blipFill>
        <p:spPr>
          <a:xfrm>
            <a:off x="914400" y="2909094"/>
            <a:ext cx="6081986" cy="977106"/>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88B3835C-0B4D-47DF-9FC4-4C88269EB2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07972232"/>
      </p:ext>
    </p:extLst>
  </p:cSld>
  <p:clrMapOvr>
    <a:masterClrMapping/>
  </p:clrMapOvr>
  <mc:AlternateContent xmlns:mc="http://schemas.openxmlformats.org/markup-compatibility/2006" xmlns:p14="http://schemas.microsoft.com/office/powerpoint/2010/main">
    <mc:Choice Requires="p14">
      <p:transition spd="slow" advTm="66020">
        <p14:prism/>
      </p:transition>
    </mc:Choice>
    <mc:Fallback xmlns="">
      <p:transition spd="slow" advTm="660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lesson, you will learn about….</a:t>
            </a:r>
          </a:p>
          <a:p>
            <a:pPr marL="0" indent="0">
              <a:buNone/>
            </a:pPr>
            <a:endParaRPr lang="en-US" dirty="0"/>
          </a:p>
          <a:p>
            <a:r>
              <a:rPr lang="en-US" dirty="0"/>
              <a:t>Escape Sequences</a:t>
            </a:r>
          </a:p>
          <a:p>
            <a:r>
              <a:rPr lang="en-US" dirty="0"/>
              <a:t>String Formatting</a:t>
            </a:r>
          </a:p>
          <a:p>
            <a:r>
              <a:rPr lang="en-US" dirty="0"/>
              <a:t>Types of Errors</a:t>
            </a:r>
          </a:p>
        </p:txBody>
      </p:sp>
      <p:pic>
        <p:nvPicPr>
          <p:cNvPr id="5" name="Audio 4">
            <a:hlinkClick r:id="" action="ppaction://media"/>
            <a:extLst>
              <a:ext uri="{FF2B5EF4-FFF2-40B4-BE49-F238E27FC236}">
                <a16:creationId xmlns:a16="http://schemas.microsoft.com/office/drawing/2014/main" id="{5DCD4BCE-C195-4123-865E-7405C8953B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advTm="17813">
        <p14:prism/>
      </p:transition>
    </mc:Choice>
    <mc:Fallback xmlns="">
      <p:transition spd="slow" advTm="178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Runtime/Execution Errors </a:t>
            </a:r>
          </a:p>
        </p:txBody>
      </p:sp>
      <p:sp>
        <p:nvSpPr>
          <p:cNvPr id="5" name="Rectangle 3"/>
          <p:cNvSpPr txBox="1">
            <a:spLocks noChangeArrowheads="1"/>
          </p:cNvSpPr>
          <p:nvPr/>
        </p:nvSpPr>
        <p:spPr bwMode="auto">
          <a:xfrm>
            <a:off x="165847" y="884238"/>
            <a:ext cx="8991600" cy="1630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altLang="en-US" b="1" kern="0" dirty="0">
                <a:latin typeface="Arial Narrow" panose="020B0606020202030204" pitchFamily="34" charset="0"/>
              </a:rPr>
              <a:t>Errors that occur during </a:t>
            </a:r>
            <a:r>
              <a:rPr lang="en-US" altLang="en-US" b="1" u="sng" kern="0" dirty="0">
                <a:latin typeface="Arial Narrow" panose="020B0606020202030204" pitchFamily="34" charset="0"/>
              </a:rPr>
              <a:t>running/execution</a:t>
            </a:r>
            <a:r>
              <a:rPr lang="en-US" altLang="en-US" b="1" kern="0" dirty="0">
                <a:latin typeface="Arial Narrow" panose="020B0606020202030204" pitchFamily="34" charset="0"/>
              </a:rPr>
              <a:t> of program.</a:t>
            </a:r>
          </a:p>
          <a:p>
            <a:pPr marL="920750" indent="-457200">
              <a:buSzPct val="100000"/>
              <a:buFont typeface="Wingdings" panose="05000000000000000000" pitchFamily="2" charset="2"/>
              <a:buChar char="ü"/>
            </a:pPr>
            <a:r>
              <a:rPr lang="en-US" altLang="en-US" sz="2400" kern="0" dirty="0">
                <a:solidFill>
                  <a:srgbClr val="360036"/>
                </a:solidFill>
                <a:latin typeface="Arial Narrow" panose="020B0606020202030204" pitchFamily="34" charset="0"/>
              </a:rPr>
              <a:t>Python program will run until code with error, then program will terminate with error msg.</a:t>
            </a:r>
          </a:p>
          <a:p>
            <a:pPr marL="806450">
              <a:buFont typeface="Wingdings" panose="05000000000000000000" pitchFamily="2" charset="2"/>
              <a:buChar char="ü"/>
            </a:pPr>
            <a:endParaRPr lang="en-US" altLang="en-US" sz="2400" kern="0" dirty="0">
              <a:solidFill>
                <a:srgbClr val="360036"/>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3" name="Picture 2"/>
          <p:cNvPicPr>
            <a:picLocks noChangeAspect="1"/>
          </p:cNvPicPr>
          <p:nvPr/>
        </p:nvPicPr>
        <p:blipFill>
          <a:blip r:embed="rId5"/>
          <a:stretch>
            <a:fillRect/>
          </a:stretch>
        </p:blipFill>
        <p:spPr>
          <a:xfrm>
            <a:off x="762000" y="2663723"/>
            <a:ext cx="5762885" cy="1366838"/>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25E4588C-2906-4870-A044-CBE57C8EEC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87191066"/>
      </p:ext>
    </p:extLst>
  </p:cSld>
  <p:clrMapOvr>
    <a:masterClrMapping/>
  </p:clrMapOvr>
  <mc:AlternateContent xmlns:mc="http://schemas.openxmlformats.org/markup-compatibility/2006" xmlns:p14="http://schemas.microsoft.com/office/powerpoint/2010/main">
    <mc:Choice Requires="p14">
      <p:transition spd="slow" advTm="71054">
        <p14:prism/>
      </p:transition>
    </mc:Choice>
    <mc:Fallback xmlns="">
      <p:transition spd="slow" advTm="710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Logic/Semantic Errors </a:t>
            </a:r>
          </a:p>
        </p:txBody>
      </p:sp>
      <p:sp>
        <p:nvSpPr>
          <p:cNvPr id="5" name="Rectangle 3"/>
          <p:cNvSpPr txBox="1">
            <a:spLocks noChangeArrowheads="1"/>
          </p:cNvSpPr>
          <p:nvPr/>
        </p:nvSpPr>
        <p:spPr bwMode="auto">
          <a:xfrm>
            <a:off x="165847" y="884238"/>
            <a:ext cx="8673353"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SG" altLang="en-US" b="1" dirty="0">
                <a:latin typeface="Arial Narrow" panose="020B0606020202030204" pitchFamily="34" charset="0"/>
              </a:rPr>
              <a:t>Error occurs when the logic of the program is not written correctly</a:t>
            </a:r>
          </a:p>
          <a:p>
            <a:pPr lvl="1">
              <a:buFont typeface="Wingdings" panose="05000000000000000000" pitchFamily="2" charset="2"/>
              <a:buChar char="ü"/>
            </a:pPr>
            <a:r>
              <a:rPr lang="en-SG" altLang="en-US" dirty="0">
                <a:solidFill>
                  <a:srgbClr val="360036"/>
                </a:solidFill>
                <a:latin typeface="Arial Narrow" panose="020B0606020202030204" pitchFamily="34" charset="0"/>
              </a:rPr>
              <a:t>Program is able to run but output produced is incorrect. </a:t>
            </a:r>
          </a:p>
          <a:p>
            <a:pPr lvl="1">
              <a:buFont typeface="Wingdings" panose="05000000000000000000" pitchFamily="2" charset="2"/>
              <a:buChar char="ü"/>
            </a:pPr>
            <a:r>
              <a:rPr lang="en-US" altLang="en-US" sz="2400" kern="0" dirty="0">
                <a:solidFill>
                  <a:srgbClr val="360036"/>
                </a:solidFill>
                <a:latin typeface="Arial Narrow" panose="020B0606020202030204" pitchFamily="34" charset="0"/>
              </a:rPr>
              <a:t>E.g. wrong formula, forgetting precedence of operators in expression, wrong condition (in further topic)</a:t>
            </a:r>
          </a:p>
          <a:p>
            <a:endParaRPr lang="en-US" altLang="en-US" sz="2400" kern="0" dirty="0">
              <a:solidFill>
                <a:srgbClr val="360036"/>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3" name="Audio 2">
            <a:hlinkClick r:id="" action="ppaction://media"/>
            <a:extLst>
              <a:ext uri="{FF2B5EF4-FFF2-40B4-BE49-F238E27FC236}">
                <a16:creationId xmlns:a16="http://schemas.microsoft.com/office/drawing/2014/main" id="{624D4190-7127-4F5B-A651-239C3DF74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20407031"/>
      </p:ext>
    </p:extLst>
  </p:cSld>
  <p:clrMapOvr>
    <a:masterClrMapping/>
  </p:clrMapOvr>
  <mc:AlternateContent xmlns:mc="http://schemas.openxmlformats.org/markup-compatibility/2006" xmlns:p14="http://schemas.microsoft.com/office/powerpoint/2010/main">
    <mc:Choice Requires="p14">
      <p:transition spd="slow" advTm="66361">
        <p14:prism/>
      </p:transition>
    </mc:Choice>
    <mc:Fallback xmlns="">
      <p:transition spd="slow" advTm="663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Use Debugger to Solve Errors</a:t>
            </a:r>
          </a:p>
        </p:txBody>
      </p:sp>
      <p:sp>
        <p:nvSpPr>
          <p:cNvPr id="5" name="Rectangle 3"/>
          <p:cNvSpPr txBox="1">
            <a:spLocks noChangeArrowheads="1"/>
          </p:cNvSpPr>
          <p:nvPr/>
        </p:nvSpPr>
        <p:spPr bwMode="auto">
          <a:xfrm>
            <a:off x="165847" y="884238"/>
            <a:ext cx="8673353"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altLang="en-US" b="1" kern="0" dirty="0">
                <a:latin typeface="Arial Narrow" panose="020B0606020202030204" pitchFamily="34" charset="0"/>
              </a:rPr>
              <a:t>It can be very difficult to figure out the bugs in your program</a:t>
            </a:r>
          </a:p>
          <a:p>
            <a:pPr>
              <a:buSzPct val="70000"/>
              <a:buFont typeface="Wingdings" panose="05000000000000000000" pitchFamily="2" charset="2"/>
              <a:buChar char="q"/>
            </a:pPr>
            <a:r>
              <a:rPr lang="en-US" altLang="en-US" b="1" kern="0" dirty="0">
                <a:latin typeface="Arial Narrow" panose="020B0606020202030204" pitchFamily="34" charset="0"/>
              </a:rPr>
              <a:t>Programmers often make use of a </a:t>
            </a:r>
            <a:r>
              <a:rPr lang="en-US" altLang="en-US" b="1" i="1" kern="0" dirty="0">
                <a:solidFill>
                  <a:srgbClr val="FF0000"/>
                </a:solidFill>
                <a:latin typeface="Arial Narrow" panose="020B0606020202030204" pitchFamily="34" charset="0"/>
              </a:rPr>
              <a:t>Debugger</a:t>
            </a:r>
            <a:r>
              <a:rPr lang="en-US" altLang="en-US" b="1" kern="0" dirty="0">
                <a:latin typeface="Arial Narrow" panose="020B0606020202030204" pitchFamily="34" charset="0"/>
              </a:rPr>
              <a:t>, a program that allows </a:t>
            </a:r>
          </a:p>
          <a:p>
            <a:pPr marL="920750" indent="-457200">
              <a:buFont typeface="Wingdings" panose="05000000000000000000" pitchFamily="2" charset="2"/>
              <a:buChar char="ü"/>
            </a:pPr>
            <a:r>
              <a:rPr lang="en-US" altLang="en-US" kern="0" dirty="0">
                <a:solidFill>
                  <a:schemeClr val="tx1"/>
                </a:solidFill>
                <a:latin typeface="Arial Narrow" panose="020B0606020202030204" pitchFamily="34" charset="0"/>
              </a:rPr>
              <a:t>stepping through code line by line in same order of execution</a:t>
            </a:r>
          </a:p>
          <a:p>
            <a:pPr marL="920750" indent="-457200">
              <a:buFont typeface="Wingdings" panose="05000000000000000000" pitchFamily="2" charset="2"/>
              <a:buChar char="ü"/>
            </a:pPr>
            <a:r>
              <a:rPr lang="en-US" altLang="en-US" kern="0" dirty="0">
                <a:solidFill>
                  <a:schemeClr val="tx1"/>
                </a:solidFill>
                <a:latin typeface="Arial Narrow" panose="020B0606020202030204" pitchFamily="34" charset="0"/>
              </a:rPr>
              <a:t>showing what values are stored in variables each step</a:t>
            </a:r>
          </a:p>
          <a:p>
            <a:pPr>
              <a:buFont typeface="Wingdings" panose="05000000000000000000" pitchFamily="2" charset="2"/>
              <a:buChar char="q"/>
            </a:pPr>
            <a:r>
              <a:rPr lang="en-US" altLang="en-US" b="1" kern="0" dirty="0">
                <a:latin typeface="Arial Narrow" panose="020B0606020202030204" pitchFamily="34" charset="0"/>
              </a:rPr>
              <a:t>Use print statements to show the values stored in variables</a:t>
            </a:r>
          </a:p>
          <a:p>
            <a:pPr>
              <a:buFont typeface="Wingdings" panose="05000000000000000000" pitchFamily="2" charset="2"/>
              <a:buChar char="ü"/>
            </a:pPr>
            <a:endParaRPr lang="en-US" altLang="en-US" kern="0" dirty="0">
              <a:solidFill>
                <a:schemeClr val="tx1"/>
              </a:solidFill>
              <a:latin typeface="Arial Narrow" panose="020B0606020202030204" pitchFamily="34" charset="0"/>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3" name="Audio 2">
            <a:hlinkClick r:id="" action="ppaction://media"/>
            <a:extLst>
              <a:ext uri="{FF2B5EF4-FFF2-40B4-BE49-F238E27FC236}">
                <a16:creationId xmlns:a16="http://schemas.microsoft.com/office/drawing/2014/main" id="{4FEBC0F9-15A5-405B-BC72-469C6293AD4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48896261"/>
      </p:ext>
    </p:extLst>
  </p:cSld>
  <p:clrMapOvr>
    <a:masterClrMapping/>
  </p:clrMapOvr>
  <mc:AlternateContent xmlns:mc="http://schemas.openxmlformats.org/markup-compatibility/2006" xmlns:p14="http://schemas.microsoft.com/office/powerpoint/2010/main">
    <mc:Choice Requires="p14">
      <p:transition spd="slow" advTm="64120">
        <p14:prism/>
      </p:transition>
    </mc:Choice>
    <mc:Fallback xmlns="">
      <p:transition spd="slow" advTm="64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500"/>
                                        <p:tgtEl>
                                          <p:spTgt spid="5">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activities 7 &amp; 8 now…</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Remember to submit your solution to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Tree>
    <p:extLst>
      <p:ext uri="{BB962C8B-B14F-4D97-AF65-F5344CB8AC3E}">
        <p14:creationId xmlns:p14="http://schemas.microsoft.com/office/powerpoint/2010/main" val="1512623443"/>
      </p:ext>
    </p:extLst>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7C844-F507-4032-B6F7-C0022E220377}"/>
              </a:ext>
            </a:extLst>
          </p:cNvPr>
          <p:cNvSpPr>
            <a:spLocks noGrp="1"/>
          </p:cNvSpPr>
          <p:nvPr>
            <p:ph type="title"/>
          </p:nvPr>
        </p:nvSpPr>
        <p:spPr/>
        <p:txBody>
          <a:bodyPr/>
          <a:lstStyle/>
          <a:p>
            <a:r>
              <a:rPr lang="en-US" dirty="0"/>
              <a:t>Programming Tips &amp; Tricks</a:t>
            </a:r>
          </a:p>
        </p:txBody>
      </p:sp>
      <p:sp>
        <p:nvSpPr>
          <p:cNvPr id="3" name="Content Placeholder 2">
            <a:extLst>
              <a:ext uri="{FF2B5EF4-FFF2-40B4-BE49-F238E27FC236}">
                <a16:creationId xmlns:a16="http://schemas.microsoft.com/office/drawing/2014/main" id="{7AC17BF8-AAD4-4229-BF5C-27896B3DC0FC}"/>
              </a:ext>
            </a:extLst>
          </p:cNvPr>
          <p:cNvSpPr>
            <a:spLocks noGrp="1"/>
          </p:cNvSpPr>
          <p:nvPr>
            <p:ph idx="1"/>
          </p:nvPr>
        </p:nvSpPr>
        <p:spPr/>
        <p:txBody>
          <a:bodyPr/>
          <a:lstStyle/>
          <a:p>
            <a:r>
              <a:rPr lang="en-US" dirty="0"/>
              <a:t>More haste less speed</a:t>
            </a:r>
          </a:p>
          <a:p>
            <a:pPr lvl="1"/>
            <a:r>
              <a:rPr lang="en-US" dirty="0"/>
              <a:t>Plan your program</a:t>
            </a:r>
          </a:p>
          <a:p>
            <a:pPr lvl="1"/>
            <a:r>
              <a:rPr lang="en-US" dirty="0"/>
              <a:t>Type carefully (spelling matters!)</a:t>
            </a:r>
          </a:p>
          <a:p>
            <a:r>
              <a:rPr lang="en-US" dirty="0"/>
              <a:t>Develop a consistent style</a:t>
            </a:r>
          </a:p>
          <a:p>
            <a:pPr lvl="1"/>
            <a:r>
              <a:rPr lang="en-US" dirty="0"/>
              <a:t>Easier to see inconsistencies at a glance</a:t>
            </a:r>
          </a:p>
          <a:p>
            <a:r>
              <a:rPr lang="en-US" dirty="0"/>
              <a:t>Do incremental coding</a:t>
            </a:r>
          </a:p>
          <a:p>
            <a:pPr lvl="1"/>
            <a:r>
              <a:rPr lang="en-US" dirty="0"/>
              <a:t>Stop to check your code every few lines</a:t>
            </a:r>
          </a:p>
          <a:p>
            <a:r>
              <a:rPr lang="en-US" dirty="0"/>
              <a:t>Make backups</a:t>
            </a:r>
          </a:p>
          <a:p>
            <a:pPr lvl="1"/>
            <a:r>
              <a:rPr lang="en-US" dirty="0"/>
              <a:t>Save different versions of your code when working on big programs</a:t>
            </a:r>
          </a:p>
        </p:txBody>
      </p:sp>
      <p:pic>
        <p:nvPicPr>
          <p:cNvPr id="5" name="Audio 4">
            <a:hlinkClick r:id="" action="ppaction://media"/>
            <a:extLst>
              <a:ext uri="{FF2B5EF4-FFF2-40B4-BE49-F238E27FC236}">
                <a16:creationId xmlns:a16="http://schemas.microsoft.com/office/drawing/2014/main" id="{C5E65613-E2A3-4556-98C2-0FD195632B4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3330388"/>
      </p:ext>
    </p:extLst>
  </p:cSld>
  <p:clrMapOvr>
    <a:masterClrMapping/>
  </p:clrMapOvr>
  <mc:AlternateContent xmlns:mc="http://schemas.openxmlformats.org/markup-compatibility/2006" xmlns:p14="http://schemas.microsoft.com/office/powerpoint/2010/main">
    <mc:Choice Requires="p14">
      <p:transition spd="slow" advTm="121752">
        <p14:prism/>
      </p:transition>
    </mc:Choice>
    <mc:Fallback xmlns="">
      <p:transition spd="slow" advTm="1217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a:xfrm>
            <a:off x="304800" y="1066800"/>
            <a:ext cx="8991600" cy="4983162"/>
          </a:xfrm>
        </p:spPr>
        <p:txBody>
          <a:bodyPr/>
          <a:lstStyle/>
          <a:p>
            <a:r>
              <a:rPr lang="en-US" altLang="en-US" dirty="0"/>
              <a:t>String Formatting</a:t>
            </a:r>
          </a:p>
          <a:p>
            <a:r>
              <a:rPr lang="en-US" altLang="en-US" dirty="0"/>
              <a:t>Program Errors and Debugging</a:t>
            </a:r>
          </a:p>
          <a:p>
            <a:endParaRPr lang="en-US" altLang="en-US" dirty="0"/>
          </a:p>
        </p:txBody>
      </p:sp>
      <p:pic>
        <p:nvPicPr>
          <p:cNvPr id="2" name="Audio 1">
            <a:hlinkClick r:id="" action="ppaction://media"/>
            <a:extLst>
              <a:ext uri="{FF2B5EF4-FFF2-40B4-BE49-F238E27FC236}">
                <a16:creationId xmlns:a16="http://schemas.microsoft.com/office/drawing/2014/main" id="{C0C4DCD1-CDD1-4199-857A-345AA1B0FB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7944164"/>
      </p:ext>
    </p:extLst>
  </p:cSld>
  <p:clrMapOvr>
    <a:masterClrMapping/>
  </p:clrMapOvr>
  <mc:AlternateContent xmlns:mc="http://schemas.openxmlformats.org/markup-compatibility/2006" xmlns:p14="http://schemas.microsoft.com/office/powerpoint/2010/main">
    <mc:Choice Requires="p14">
      <p:transition spd="slow" advTm="9522">
        <p14:prism/>
      </p:transition>
    </mc:Choice>
    <mc:Fallback xmlns="">
      <p:transition spd="slow" advTm="95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dirty="0"/>
              <a:t>A Guide to the Newer Python String Format Techniques</a:t>
            </a:r>
          </a:p>
          <a:p>
            <a:pPr marL="400050" lvl="1" indent="0">
              <a:buNone/>
            </a:pPr>
            <a:r>
              <a:rPr lang="en-US" sz="1800" dirty="0">
                <a:solidFill>
                  <a:srgbClr val="009999"/>
                </a:solidFill>
                <a:latin typeface="Arial" charset="0"/>
                <a:hlinkClick r:id="rId5"/>
              </a:rPr>
              <a:t>https://realpython.com/python-formatted-output/</a:t>
            </a:r>
            <a:endParaRPr lang="en-US" sz="1800" dirty="0">
              <a:solidFill>
                <a:srgbClr val="009999"/>
              </a:solidFill>
              <a:latin typeface="Arial" charset="0"/>
            </a:endParaRPr>
          </a:p>
          <a:p>
            <a:pPr marL="400050" lvl="1" indent="0">
              <a:buNone/>
            </a:pPr>
            <a:endParaRPr lang="en-US" sz="1800" dirty="0">
              <a:solidFill>
                <a:srgbClr val="009999"/>
              </a:solidFill>
              <a:latin typeface="Arial" charset="0"/>
            </a:endParaRPr>
          </a:p>
          <a:p>
            <a:r>
              <a:rPr lang="en-US" dirty="0"/>
              <a:t>Python Programming/Errors</a:t>
            </a:r>
          </a:p>
          <a:p>
            <a:pPr marL="400050" lvl="1" indent="0">
              <a:buNone/>
            </a:pPr>
            <a:r>
              <a:rPr lang="en-US" sz="1800" dirty="0">
                <a:solidFill>
                  <a:srgbClr val="009999"/>
                </a:solidFill>
                <a:latin typeface="Arial" charset="0"/>
                <a:hlinkClick r:id="rId6"/>
              </a:rPr>
              <a:t>https://en.wikibooks.org/wiki/Python_Programming/Errors</a:t>
            </a:r>
            <a:endParaRPr lang="en-US" sz="1800" dirty="0">
              <a:solidFill>
                <a:srgbClr val="009999"/>
              </a:solidFill>
              <a:latin typeface="Arial" charset="0"/>
            </a:endParaRPr>
          </a:p>
          <a:p>
            <a:pPr marL="400050" lvl="1" indent="0">
              <a:buNone/>
            </a:pPr>
            <a:endParaRPr lang="en-US" sz="1800" dirty="0">
              <a:solidFill>
                <a:srgbClr val="009999"/>
              </a:solidFill>
              <a:latin typeface="Arial" charset="0"/>
            </a:endParaRPr>
          </a:p>
          <a:p>
            <a:r>
              <a:rPr lang="en-US" dirty="0" err="1"/>
              <a:t>POLITEMall</a:t>
            </a:r>
            <a:r>
              <a:rPr lang="en-US" dirty="0"/>
              <a:t> – Problem Solving and Programming</a:t>
            </a:r>
          </a:p>
          <a:p>
            <a:pPr marL="400050" lvl="1" indent="0">
              <a:buNone/>
            </a:pPr>
            <a:r>
              <a:rPr lang="en-US" sz="1800" dirty="0">
                <a:solidFill>
                  <a:srgbClr val="009999"/>
                </a:solidFill>
                <a:latin typeface="Arial" charset="0"/>
                <a:hlinkClick r:id="rId7"/>
              </a:rPr>
              <a:t>https://politemall.polite.edu.sg/</a:t>
            </a:r>
            <a:endParaRPr lang="en-US" sz="1800" dirty="0">
              <a:solidFill>
                <a:srgbClr val="009999"/>
              </a:solidFill>
              <a:latin typeface="Arial" charset="0"/>
            </a:endParaRPr>
          </a:p>
          <a:p>
            <a:pPr marL="400050" lvl="1" indent="0">
              <a:buNone/>
            </a:pPr>
            <a:endParaRPr lang="en-US" sz="1800" dirty="0">
              <a:solidFill>
                <a:srgbClr val="009999"/>
              </a:solidFill>
              <a:latin typeface="Arial" charset="0"/>
            </a:endParaRPr>
          </a:p>
          <a:p>
            <a:pPr marL="457200" lvl="1" indent="0">
              <a:buNone/>
            </a:pPr>
            <a:endParaRPr lang="en-US" altLang="en-US" sz="1800" dirty="0"/>
          </a:p>
          <a:p>
            <a:endParaRPr lang="en-US" altLang="en-US" dirty="0"/>
          </a:p>
        </p:txBody>
      </p:sp>
      <p:pic>
        <p:nvPicPr>
          <p:cNvPr id="2" name="Audio 1">
            <a:hlinkClick r:id="" action="ppaction://media"/>
            <a:extLst>
              <a:ext uri="{FF2B5EF4-FFF2-40B4-BE49-F238E27FC236}">
                <a16:creationId xmlns:a16="http://schemas.microsoft.com/office/drawing/2014/main" id="{C97C44E6-252E-44D2-9DDE-47FAA67563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36700733"/>
      </p:ext>
    </p:extLst>
  </p:cSld>
  <p:clrMapOvr>
    <a:masterClrMapping/>
  </p:clrMapOvr>
  <mc:AlternateContent xmlns:mc="http://schemas.openxmlformats.org/markup-compatibility/2006" xmlns:p14="http://schemas.microsoft.com/office/powerpoint/2010/main">
    <mc:Choice Requires="p14">
      <p:transition spd="slow" advTm="11854">
        <p14:prism/>
      </p:transition>
    </mc:Choice>
    <mc:Fallback xmlns="">
      <p:transition spd="slow" advTm="118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8200" y="2057400"/>
            <a:ext cx="7772400" cy="1500187"/>
          </a:xfrm>
        </p:spPr>
        <p:txBody>
          <a:bodyPr/>
          <a:lstStyle/>
          <a:p>
            <a:pPr algn="ctr"/>
            <a:r>
              <a:rPr lang="en-US" sz="4800" dirty="0"/>
              <a:t>Escape Sequences</a:t>
            </a:r>
          </a:p>
        </p:txBody>
      </p:sp>
      <p:pic>
        <p:nvPicPr>
          <p:cNvPr id="2" name="Audio 1">
            <a:hlinkClick r:id="" action="ppaction://media"/>
            <a:extLst>
              <a:ext uri="{FF2B5EF4-FFF2-40B4-BE49-F238E27FC236}">
                <a16:creationId xmlns:a16="http://schemas.microsoft.com/office/drawing/2014/main" id="{27893793-355B-4AFF-A83C-256192405B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4975395"/>
      </p:ext>
    </p:extLst>
  </p:cSld>
  <p:clrMapOvr>
    <a:masterClrMapping/>
  </p:clrMapOvr>
  <mc:AlternateContent xmlns:mc="http://schemas.openxmlformats.org/markup-compatibility/2006" xmlns:p14="http://schemas.microsoft.com/office/powerpoint/2010/main">
    <mc:Choice Requires="p14">
      <p:transition spd="slow" advTm="37493">
        <p14:prism/>
      </p:transition>
    </mc:Choice>
    <mc:Fallback xmlns="">
      <p:transition spd="slow" advTm="374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Escape Sequence</a:t>
            </a:r>
          </a:p>
        </p:txBody>
      </p:sp>
      <p:sp>
        <p:nvSpPr>
          <p:cNvPr id="5124" name="Rectangle 3"/>
          <p:cNvSpPr>
            <a:spLocks noGrp="1" noChangeArrowheads="1"/>
          </p:cNvSpPr>
          <p:nvPr>
            <p:ph type="body" idx="1"/>
          </p:nvPr>
        </p:nvSpPr>
        <p:spPr>
          <a:xfrm>
            <a:off x="76200" y="914400"/>
            <a:ext cx="8991600" cy="4983162"/>
          </a:xfrm>
        </p:spPr>
        <p:txBody>
          <a:bodyPr/>
          <a:lstStyle/>
          <a:p>
            <a:r>
              <a:rPr lang="en-US" altLang="en-US" dirty="0"/>
              <a:t>Consider the case where literal quotes </a:t>
            </a:r>
            <a:r>
              <a:rPr lang="en-US" altLang="en-US" b="0" dirty="0">
                <a:solidFill>
                  <a:srgbClr val="FF0000"/>
                </a:solidFill>
                <a:latin typeface="Calibri" panose="020F0502020204030204" pitchFamily="34" charset="0"/>
                <a:cs typeface="Calibri" panose="020F0502020204030204" pitchFamily="34" charset="0"/>
              </a:rPr>
              <a:t>' '</a:t>
            </a:r>
            <a:r>
              <a:rPr lang="en-US" altLang="en-US" dirty="0">
                <a:solidFill>
                  <a:schemeClr val="tx1"/>
                </a:solidFill>
              </a:rPr>
              <a:t> </a:t>
            </a:r>
            <a:r>
              <a:rPr lang="en-US" altLang="en-US" dirty="0"/>
              <a:t>are part of a string. A syntax error will be produced.</a:t>
            </a: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r>
              <a:rPr lang="en-US" altLang="en-US" dirty="0"/>
              <a:t>To help us ‘escape’ single quotes or double quotes, a backslash \ can be inserted.</a:t>
            </a:r>
          </a:p>
          <a:p>
            <a:endParaRPr lang="en-US" altLang="en-US" sz="2400" dirty="0">
              <a:solidFill>
                <a:schemeClr val="tx1"/>
              </a:solidFill>
            </a:endParaRPr>
          </a:p>
          <a:p>
            <a:endParaRPr lang="en-US" altLang="en-US" sz="2400" dirty="0">
              <a:solidFill>
                <a:schemeClr val="tx1"/>
              </a:solidFill>
            </a:endParaRPr>
          </a:p>
          <a:p>
            <a:r>
              <a:rPr lang="en-US" altLang="en-US" dirty="0"/>
              <a:t>The backslash character together with the single quote form an </a:t>
            </a:r>
            <a:r>
              <a:rPr lang="en-US" altLang="en-US" b="1" i="1" dirty="0">
                <a:solidFill>
                  <a:srgbClr val="FF0000"/>
                </a:solidFill>
              </a:rPr>
              <a:t>escape sequence</a:t>
            </a:r>
            <a:r>
              <a:rPr lang="en-US" altLang="en-US" dirty="0">
                <a:solidFill>
                  <a:schemeClr val="tx1"/>
                </a:solidFill>
              </a:rPr>
              <a:t>.</a:t>
            </a:r>
          </a:p>
          <a:p>
            <a:endParaRPr lang="en-US" altLang="en-US" sz="2400" dirty="0">
              <a:solidFill>
                <a:schemeClr val="tx1"/>
              </a:solidFill>
            </a:endParaRPr>
          </a:p>
          <a:p>
            <a:endParaRPr lang="en-US" altLang="en-US" sz="2400" dirty="0">
              <a:solidFill>
                <a:schemeClr val="tx1"/>
              </a:solidFill>
            </a:endParaRPr>
          </a:p>
          <a:p>
            <a:endParaRPr lang="en-US" altLang="en-US" dirty="0"/>
          </a:p>
        </p:txBody>
      </p:sp>
      <p:pic>
        <p:nvPicPr>
          <p:cNvPr id="7" name="Picture 6"/>
          <p:cNvPicPr>
            <a:picLocks noChangeAspect="1"/>
          </p:cNvPicPr>
          <p:nvPr/>
        </p:nvPicPr>
        <p:blipFill>
          <a:blip r:embed="rId6"/>
          <a:stretch>
            <a:fillRect/>
          </a:stretch>
        </p:blipFill>
        <p:spPr>
          <a:xfrm>
            <a:off x="609600" y="1859339"/>
            <a:ext cx="5486400" cy="922638"/>
          </a:xfrm>
          <a:prstGeom prst="rect">
            <a:avLst/>
          </a:prstGeom>
          <a:ln>
            <a:solidFill>
              <a:schemeClr val="tx1"/>
            </a:solidFill>
          </a:ln>
        </p:spPr>
      </p:pic>
      <p:pic>
        <p:nvPicPr>
          <p:cNvPr id="8" name="Picture 7"/>
          <p:cNvPicPr>
            <a:picLocks noChangeAspect="1"/>
          </p:cNvPicPr>
          <p:nvPr/>
        </p:nvPicPr>
        <p:blipFill>
          <a:blip r:embed="rId7"/>
          <a:stretch>
            <a:fillRect/>
          </a:stretch>
        </p:blipFill>
        <p:spPr>
          <a:xfrm>
            <a:off x="561896" y="4146144"/>
            <a:ext cx="6199238" cy="618419"/>
          </a:xfrm>
          <a:prstGeom prst="rect">
            <a:avLst/>
          </a:prstGeom>
          <a:ln>
            <a:solidFill>
              <a:schemeClr val="tx1"/>
            </a:solidFill>
          </a:ln>
        </p:spPr>
      </p:pic>
      <p:sp>
        <p:nvSpPr>
          <p:cNvPr id="9" name="Rectangle 8"/>
          <p:cNvSpPr/>
          <p:nvPr/>
        </p:nvSpPr>
        <p:spPr bwMode="auto">
          <a:xfrm>
            <a:off x="3458816" y="4027003"/>
            <a:ext cx="274984" cy="521597"/>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Rectangle 9"/>
          <p:cNvSpPr/>
          <p:nvPr/>
        </p:nvSpPr>
        <p:spPr bwMode="auto">
          <a:xfrm>
            <a:off x="4495800" y="4014366"/>
            <a:ext cx="274984" cy="521597"/>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9403B3EA-FFB1-451E-BF4C-E19AC2FCB1C3}"/>
              </a:ext>
            </a:extLst>
          </p:cNvPr>
          <p:cNvSpPr/>
          <p:nvPr/>
        </p:nvSpPr>
        <p:spPr>
          <a:xfrm>
            <a:off x="1981200" y="1897567"/>
            <a:ext cx="1295400" cy="2360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A0817BDF-C7D3-4890-92C1-E6FB7033EF0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12127606"/>
      </p:ext>
    </p:extLst>
  </p:cSld>
  <p:clrMapOvr>
    <a:masterClrMapping/>
  </p:clrMapOvr>
  <mc:AlternateContent xmlns:mc="http://schemas.openxmlformats.org/markup-compatibility/2006" xmlns:p14="http://schemas.microsoft.com/office/powerpoint/2010/main">
    <mc:Choice Requires="p14">
      <p:transition spd="slow" advTm="53182">
        <p14:prism/>
      </p:transition>
    </mc:Choice>
    <mc:Fallback xmlns="">
      <p:transition spd="slow" advTm="531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4">
                                            <p:txEl>
                                              <p:pRg st="4" end="4"/>
                                            </p:txEl>
                                          </p:spTgt>
                                        </p:tgtEl>
                                        <p:attrNameLst>
                                          <p:attrName>style.visibility</p:attrName>
                                        </p:attrNameLst>
                                      </p:cBhvr>
                                      <p:to>
                                        <p:strVal val="visible"/>
                                      </p:to>
                                    </p:set>
                                    <p:animEffect transition="in" filter="fade">
                                      <p:cBhvr>
                                        <p:cTn id="16" dur="500"/>
                                        <p:tgtEl>
                                          <p:spTgt spid="512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124">
                                            <p:txEl>
                                              <p:pRg st="7" end="7"/>
                                            </p:txEl>
                                          </p:spTgt>
                                        </p:tgtEl>
                                        <p:attrNameLst>
                                          <p:attrName>style.visibility</p:attrName>
                                        </p:attrNameLst>
                                      </p:cBhvr>
                                      <p:to>
                                        <p:strVal val="visible"/>
                                      </p:to>
                                    </p:set>
                                    <p:animEffect transition="in" filter="fade">
                                      <p:cBhvr>
                                        <p:cTn id="30" dur="500"/>
                                        <p:tgtEl>
                                          <p:spTgt spid="51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bldLst>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Escape Sequence</a:t>
            </a:r>
          </a:p>
        </p:txBody>
      </p:sp>
      <p:sp>
        <p:nvSpPr>
          <p:cNvPr id="5124" name="Rectangle 3"/>
          <p:cNvSpPr>
            <a:spLocks noGrp="1" noChangeArrowheads="1"/>
          </p:cNvSpPr>
          <p:nvPr>
            <p:ph type="body" idx="1"/>
          </p:nvPr>
        </p:nvSpPr>
        <p:spPr/>
        <p:txBody>
          <a:bodyPr/>
          <a:lstStyle/>
          <a:p>
            <a:pPr marL="457200" lvl="1" indent="-457200">
              <a:buClrTx/>
              <a:buSzPct val="70000"/>
              <a:buFont typeface="Wingdings" panose="05000000000000000000" pitchFamily="2" charset="2"/>
              <a:buChar char="q"/>
            </a:pPr>
            <a:r>
              <a:rPr lang="en-US" sz="2800" b="1" dirty="0"/>
              <a:t>There are other escape sequences. Two commonly used escape sequences are:</a:t>
            </a:r>
          </a:p>
          <a:p>
            <a:pPr marL="0" indent="0">
              <a:buNone/>
            </a:pPr>
            <a:r>
              <a:rPr lang="en-US" dirty="0">
                <a:solidFill>
                  <a:srgbClr val="0000FF"/>
                </a:solidFill>
              </a:rPr>
              <a:t>          	</a:t>
            </a:r>
            <a:r>
              <a:rPr lang="en-US" dirty="0">
                <a:solidFill>
                  <a:srgbClr val="FF0000"/>
                </a:solidFill>
                <a:latin typeface="Calibri" panose="020F0502020204030204" pitchFamily="34" charset="0"/>
                <a:cs typeface="Calibri" panose="020F0502020204030204" pitchFamily="34" charset="0"/>
              </a:rPr>
              <a:t>\n</a:t>
            </a:r>
            <a:r>
              <a:rPr lang="en-US" dirty="0">
                <a:solidFill>
                  <a:srgbClr val="0000FF"/>
                </a:solidFill>
              </a:rPr>
              <a:t> ↵ new line</a:t>
            </a:r>
          </a:p>
          <a:p>
            <a:pPr marL="0" indent="0">
              <a:buNone/>
            </a:pPr>
            <a:r>
              <a:rPr lang="en-US" dirty="0"/>
              <a:t>	</a:t>
            </a:r>
            <a:r>
              <a:rPr lang="en-US" dirty="0">
                <a:solidFill>
                  <a:srgbClr val="FF0000"/>
                </a:solidFill>
                <a:latin typeface="Calibri" panose="020F0502020204030204" pitchFamily="34" charset="0"/>
                <a:cs typeface="Calibri" panose="020F0502020204030204" pitchFamily="34" charset="0"/>
              </a:rPr>
              <a:t>\t</a:t>
            </a:r>
            <a:r>
              <a:rPr lang="en-US" dirty="0">
                <a:solidFill>
                  <a:srgbClr val="0000FF"/>
                </a:solidFill>
              </a:rPr>
              <a:t> ⇥ tab stop</a:t>
            </a:r>
          </a:p>
          <a:p>
            <a:pPr marL="365125" lvl="1" indent="-365125">
              <a:buClrTx/>
              <a:buSzPct val="100000"/>
            </a:pPr>
            <a:endParaRPr lang="en-US"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dirty="0"/>
          </a:p>
        </p:txBody>
      </p:sp>
      <p:pic>
        <p:nvPicPr>
          <p:cNvPr id="11" name="Picture 10"/>
          <p:cNvPicPr>
            <a:picLocks noChangeAspect="1"/>
          </p:cNvPicPr>
          <p:nvPr/>
        </p:nvPicPr>
        <p:blipFill>
          <a:blip r:embed="rId6"/>
          <a:stretch>
            <a:fillRect/>
          </a:stretch>
        </p:blipFill>
        <p:spPr>
          <a:xfrm>
            <a:off x="609600" y="2896951"/>
            <a:ext cx="6321425" cy="838200"/>
          </a:xfrm>
          <a:prstGeom prst="rect">
            <a:avLst/>
          </a:prstGeom>
          <a:ln>
            <a:solidFill>
              <a:schemeClr val="tx1"/>
            </a:solidFill>
          </a:ln>
        </p:spPr>
      </p:pic>
      <p:pic>
        <p:nvPicPr>
          <p:cNvPr id="12" name="Picture 11"/>
          <p:cNvPicPr>
            <a:picLocks noChangeAspect="1"/>
          </p:cNvPicPr>
          <p:nvPr/>
        </p:nvPicPr>
        <p:blipFill>
          <a:blip r:embed="rId7"/>
          <a:stretch>
            <a:fillRect/>
          </a:stretch>
        </p:blipFill>
        <p:spPr>
          <a:xfrm>
            <a:off x="609599" y="3735151"/>
            <a:ext cx="6321425" cy="618753"/>
          </a:xfrm>
          <a:prstGeom prst="rect">
            <a:avLst/>
          </a:prstGeom>
          <a:ln>
            <a:solidFill>
              <a:schemeClr val="tx1"/>
            </a:solidFill>
          </a:ln>
        </p:spPr>
      </p:pic>
      <p:sp>
        <p:nvSpPr>
          <p:cNvPr id="13" name="Rectangle 12"/>
          <p:cNvSpPr/>
          <p:nvPr/>
        </p:nvSpPr>
        <p:spPr>
          <a:xfrm>
            <a:off x="381000" y="4651561"/>
            <a:ext cx="8382000" cy="707886"/>
          </a:xfrm>
          <a:prstGeom prst="rect">
            <a:avLst/>
          </a:prstGeom>
        </p:spPr>
        <p:txBody>
          <a:bodyPr wrap="square">
            <a:spAutoFit/>
          </a:bodyPr>
          <a:lstStyle/>
          <a:p>
            <a:pPr algn="r"/>
            <a:r>
              <a:rPr lang="en-US" sz="2000" b="1" dirty="0">
                <a:latin typeface="Arial Narrow" panose="020B0606020202030204" pitchFamily="34" charset="0"/>
              </a:rPr>
              <a:t>Refer to</a:t>
            </a:r>
            <a:r>
              <a:rPr lang="en-US" sz="2000" b="1" dirty="0">
                <a:solidFill>
                  <a:srgbClr val="0000FF"/>
                </a:solidFill>
                <a:latin typeface="Arial Narrow" panose="020B0606020202030204" pitchFamily="34" charset="0"/>
              </a:rPr>
              <a:t>: </a:t>
            </a:r>
            <a:r>
              <a:rPr lang="en-US" sz="2000" b="1" dirty="0">
                <a:solidFill>
                  <a:srgbClr val="0000FF"/>
                </a:solidFill>
                <a:latin typeface="Arial Narrow" panose="020B0606020202030204" pitchFamily="34" charset="0"/>
                <a:hlinkClick r:id="rId8"/>
              </a:rPr>
              <a:t>https://docs.python.org/3/reference/lexical_analysis.html</a:t>
            </a:r>
            <a:endParaRPr lang="en-US" sz="2000" b="1" dirty="0">
              <a:solidFill>
                <a:srgbClr val="0000FF"/>
              </a:solidFill>
              <a:latin typeface="Arial Narrow" panose="020B0606020202030204" pitchFamily="34" charset="0"/>
            </a:endParaRPr>
          </a:p>
          <a:p>
            <a:pPr algn="r"/>
            <a:r>
              <a:rPr lang="en-US" sz="2000" b="1" dirty="0">
                <a:latin typeface="Arial Narrow" panose="020B0606020202030204" pitchFamily="34" charset="0"/>
              </a:rPr>
              <a:t>2.4.1. String and Bytes literals for full list of escape sequences.</a:t>
            </a:r>
          </a:p>
        </p:txBody>
      </p:sp>
      <p:pic>
        <p:nvPicPr>
          <p:cNvPr id="3" name="Audio 2">
            <a:hlinkClick r:id="" action="ppaction://media"/>
            <a:extLst>
              <a:ext uri="{FF2B5EF4-FFF2-40B4-BE49-F238E27FC236}">
                <a16:creationId xmlns:a16="http://schemas.microsoft.com/office/drawing/2014/main" id="{069444AD-A477-47F1-9AEF-9176085C6E5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95845249"/>
      </p:ext>
    </p:extLst>
  </p:cSld>
  <p:clrMapOvr>
    <a:masterClrMapping/>
  </p:clrMapOvr>
  <mc:AlternateContent xmlns:mc="http://schemas.openxmlformats.org/markup-compatibility/2006" xmlns:p14="http://schemas.microsoft.com/office/powerpoint/2010/main">
    <mc:Choice Requires="p14">
      <p:transition spd="slow" p14:dur="1200" advTm="34434">
        <p14:prism/>
      </p:transition>
    </mc:Choice>
    <mc:Fallback xmlns="">
      <p:transition spd="slow" advTm="344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8200" y="2057400"/>
            <a:ext cx="7772400" cy="1500187"/>
          </a:xfrm>
        </p:spPr>
        <p:txBody>
          <a:bodyPr/>
          <a:lstStyle/>
          <a:p>
            <a:pPr algn="ctr"/>
            <a:r>
              <a:rPr lang="en-US" sz="4800" dirty="0"/>
              <a:t>String Formatting</a:t>
            </a:r>
          </a:p>
        </p:txBody>
      </p:sp>
      <p:pic>
        <p:nvPicPr>
          <p:cNvPr id="2" name="Audio 1">
            <a:hlinkClick r:id="" action="ppaction://media"/>
            <a:extLst>
              <a:ext uri="{FF2B5EF4-FFF2-40B4-BE49-F238E27FC236}">
                <a16:creationId xmlns:a16="http://schemas.microsoft.com/office/drawing/2014/main" id="{902E0636-6452-4AAB-9010-B5E8FD63CA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11004922"/>
      </p:ext>
    </p:extLst>
  </p:cSld>
  <p:clrMapOvr>
    <a:masterClrMapping/>
  </p:clrMapOvr>
  <mc:AlternateContent xmlns:mc="http://schemas.openxmlformats.org/markup-compatibility/2006" xmlns:p14="http://schemas.microsoft.com/office/powerpoint/2010/main">
    <mc:Choice Requires="p14">
      <p:transition spd="slow" advTm="14965">
        <p14:prism/>
      </p:transition>
    </mc:Choice>
    <mc:Fallback xmlns="">
      <p:transition spd="slow" advTm="149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String Formatting</a:t>
            </a:r>
          </a:p>
        </p:txBody>
      </p:sp>
      <p:sp>
        <p:nvSpPr>
          <p:cNvPr id="5124" name="Rectangle 3"/>
          <p:cNvSpPr>
            <a:spLocks noGrp="1" noChangeArrowheads="1"/>
          </p:cNvSpPr>
          <p:nvPr>
            <p:ph type="body" idx="1"/>
          </p:nvPr>
        </p:nvSpPr>
        <p:spPr>
          <a:xfrm>
            <a:off x="76200" y="884238"/>
            <a:ext cx="8991600" cy="5516562"/>
          </a:xfrm>
        </p:spPr>
        <p:txBody>
          <a:bodyPr/>
          <a:lstStyle/>
          <a:p>
            <a:r>
              <a:rPr lang="en-US" altLang="en-US" dirty="0">
                <a:solidFill>
                  <a:srgbClr val="640064"/>
                </a:solidFill>
              </a:rPr>
              <a:t>Python provides 2 ways to do </a:t>
            </a:r>
            <a:r>
              <a:rPr lang="en-US" altLang="en-US" b="1" i="1" dirty="0">
                <a:solidFill>
                  <a:srgbClr val="640064"/>
                </a:solidFill>
              </a:rPr>
              <a:t>String Formatting </a:t>
            </a:r>
            <a:r>
              <a:rPr lang="en-US" altLang="en-US" dirty="0">
                <a:solidFill>
                  <a:srgbClr val="640064"/>
                </a:solidFill>
              </a:rPr>
              <a:t>– allowing </a:t>
            </a:r>
            <a:r>
              <a:rPr lang="en-US" altLang="en-US" u="sng" dirty="0">
                <a:solidFill>
                  <a:srgbClr val="640064"/>
                </a:solidFill>
              </a:rPr>
              <a:t>multiple substitutions in a string</a:t>
            </a:r>
          </a:p>
          <a:p>
            <a:pPr marL="855663" indent="-457200">
              <a:buSzPct val="100000"/>
              <a:buFont typeface="Wingdings" panose="05000000000000000000" pitchFamily="2" charset="2"/>
              <a:buChar char="ü"/>
            </a:pPr>
            <a:r>
              <a:rPr lang="en-US" altLang="en-US" sz="2400" dirty="0">
                <a:solidFill>
                  <a:schemeClr val="tx1"/>
                </a:solidFill>
              </a:rPr>
              <a:t>Using string formatting operator </a:t>
            </a:r>
            <a:r>
              <a:rPr lang="en-US" altLang="en-US" sz="2400" dirty="0">
                <a:solidFill>
                  <a:srgbClr val="FF0000"/>
                </a:solidFill>
                <a:latin typeface="Calibri" panose="020F0502020204030204" pitchFamily="34" charset="0"/>
                <a:cs typeface="Calibri" panose="020F0502020204030204" pitchFamily="34" charset="0"/>
              </a:rPr>
              <a:t>%</a:t>
            </a:r>
          </a:p>
          <a:p>
            <a:pPr marL="0" indent="0">
              <a:buNone/>
            </a:pPr>
            <a:r>
              <a:rPr lang="en-US" altLang="en-US" dirty="0">
                <a:solidFill>
                  <a:srgbClr val="640064"/>
                </a:solidFill>
              </a:rPr>
              <a:t>                                    </a:t>
            </a:r>
            <a:endParaRPr lang="en-US" altLang="en-US" dirty="0">
              <a:solidFill>
                <a:srgbClr val="FF0000"/>
              </a:solidFill>
              <a:latin typeface="Calibri" panose="020F0502020204030204" pitchFamily="34" charset="0"/>
              <a:cs typeface="Calibri" panose="020F0502020204030204" pitchFamily="34" charset="0"/>
            </a:endParaRPr>
          </a:p>
          <a:p>
            <a:pPr marL="1192213" lvl="1">
              <a:buSzPct val="100000"/>
              <a:buFont typeface="Wingdings" panose="05000000000000000000" pitchFamily="2" charset="2"/>
              <a:buChar char="§"/>
            </a:pPr>
            <a:r>
              <a:rPr lang="en-US" altLang="en-US" sz="2000" b="0" dirty="0">
                <a:solidFill>
                  <a:schemeClr val="tx1"/>
                </a:solidFill>
              </a:rPr>
              <a:t> </a:t>
            </a:r>
            <a:r>
              <a:rPr lang="en-US" altLang="en-US" sz="2000" dirty="0">
                <a:solidFill>
                  <a:srgbClr val="FF0000"/>
                </a:solidFill>
              </a:rPr>
              <a:t>%s</a:t>
            </a:r>
            <a:r>
              <a:rPr lang="en-US" altLang="en-US" sz="2000" dirty="0">
                <a:solidFill>
                  <a:schemeClr val="tx1"/>
                </a:solidFill>
              </a:rPr>
              <a:t> are </a:t>
            </a:r>
            <a:r>
              <a:rPr lang="en-US" altLang="en-US" sz="2000" u="sng" dirty="0">
                <a:solidFill>
                  <a:schemeClr val="tx1"/>
                </a:solidFill>
              </a:rPr>
              <a:t>placeholders</a:t>
            </a:r>
            <a:r>
              <a:rPr lang="en-US" altLang="en-US" sz="2000" dirty="0">
                <a:solidFill>
                  <a:schemeClr val="tx1"/>
                </a:solidFill>
              </a:rPr>
              <a:t> to be replaced by the arguments.</a:t>
            </a:r>
          </a:p>
          <a:p>
            <a:pPr lvl="1"/>
            <a:endParaRPr lang="en-US" altLang="en-US" b="1" dirty="0">
              <a:solidFill>
                <a:schemeClr val="tx1"/>
              </a:solidFill>
            </a:endParaRPr>
          </a:p>
          <a:p>
            <a:pPr lvl="1"/>
            <a:r>
              <a:rPr lang="en-US" altLang="en-US" b="1" dirty="0">
                <a:solidFill>
                  <a:schemeClr val="tx1"/>
                </a:solidFill>
              </a:rPr>
              <a:t>Using string formatting method call </a:t>
            </a:r>
            <a:r>
              <a:rPr lang="en-US" altLang="en-US" b="1" dirty="0">
                <a:solidFill>
                  <a:srgbClr val="FF0000"/>
                </a:solidFill>
                <a:latin typeface="Calibri" panose="020F0502020204030204" pitchFamily="34" charset="0"/>
                <a:cs typeface="Calibri" panose="020F0502020204030204" pitchFamily="34" charset="0"/>
              </a:rPr>
              <a:t>format() </a:t>
            </a:r>
          </a:p>
          <a:p>
            <a:pPr marL="0" indent="0">
              <a:buNone/>
            </a:pPr>
            <a:r>
              <a:rPr lang="en-US" altLang="en-US" sz="2400" dirty="0">
                <a:solidFill>
                  <a:srgbClr val="FF0000"/>
                </a:solidFill>
                <a:latin typeface="Calibri" panose="020F0502020204030204" pitchFamily="34" charset="0"/>
                <a:cs typeface="Calibri" panose="020F0502020204030204" pitchFamily="34" charset="0"/>
              </a:rPr>
              <a:t>                                   </a:t>
            </a:r>
            <a:endParaRPr lang="en-US" altLang="en-US" sz="2400" b="1" dirty="0">
              <a:solidFill>
                <a:srgbClr val="FF0000"/>
              </a:solidFill>
              <a:latin typeface="Calibri" panose="020F0502020204030204" pitchFamily="34" charset="0"/>
              <a:cs typeface="Calibri" panose="020F0502020204030204" pitchFamily="34" charset="0"/>
            </a:endParaRPr>
          </a:p>
          <a:p>
            <a:pPr marL="1141413" lvl="1">
              <a:buClr>
                <a:schemeClr val="tx1"/>
              </a:buClr>
              <a:buSzPct val="100000"/>
              <a:buFont typeface="Wingdings" panose="05000000000000000000" pitchFamily="2" charset="2"/>
              <a:buChar char="§"/>
            </a:pPr>
            <a:r>
              <a:rPr lang="en-US" altLang="en-US" sz="2000" dirty="0">
                <a:solidFill>
                  <a:srgbClr val="FF0000"/>
                </a:solidFill>
              </a:rPr>
              <a:t>{ }</a:t>
            </a:r>
            <a:r>
              <a:rPr lang="en-US" altLang="en-US" sz="2000" dirty="0">
                <a:solidFill>
                  <a:schemeClr val="tx1"/>
                </a:solidFill>
              </a:rPr>
              <a:t> in original string are </a:t>
            </a:r>
            <a:r>
              <a:rPr lang="en-US" altLang="en-US" sz="2000" u="sng" dirty="0">
                <a:solidFill>
                  <a:schemeClr val="tx1"/>
                </a:solidFill>
              </a:rPr>
              <a:t>placeholders</a:t>
            </a:r>
            <a:r>
              <a:rPr lang="en-US" altLang="en-US" sz="2000" dirty="0">
                <a:solidFill>
                  <a:schemeClr val="tx1"/>
                </a:solidFill>
              </a:rPr>
              <a:t> to be replaced by respective arguments.</a:t>
            </a:r>
          </a:p>
          <a:p>
            <a:r>
              <a:rPr lang="en-US" altLang="en-US" dirty="0">
                <a:solidFill>
                  <a:srgbClr val="640064"/>
                </a:solidFill>
              </a:rPr>
              <a:t>2</a:t>
            </a:r>
            <a:r>
              <a:rPr lang="en-US" altLang="en-US" baseline="30000" dirty="0">
                <a:solidFill>
                  <a:srgbClr val="640064"/>
                </a:solidFill>
              </a:rPr>
              <a:t>nd</a:t>
            </a:r>
            <a:r>
              <a:rPr lang="en-US" altLang="en-US" dirty="0">
                <a:solidFill>
                  <a:srgbClr val="640064"/>
                </a:solidFill>
              </a:rPr>
              <a:t> method is the preferred standard in Python 3             </a:t>
            </a:r>
            <a:r>
              <a:rPr lang="en-US" altLang="en-US" sz="2000" b="0" dirty="0">
                <a:solidFill>
                  <a:srgbClr val="0000FF"/>
                </a:solidFill>
              </a:rPr>
              <a:t>(</a:t>
            </a:r>
            <a:r>
              <a:rPr lang="en-US" altLang="en-US" sz="2000" b="0" dirty="0">
                <a:solidFill>
                  <a:srgbClr val="0000FF"/>
                </a:solidFill>
                <a:hlinkClick r:id="rId6"/>
              </a:rPr>
              <a:t>https://docs.python.org/2/library/stdtypes.html#str.format</a:t>
            </a:r>
            <a:r>
              <a:rPr lang="en-US" altLang="en-US" sz="2000" b="0" dirty="0">
                <a:solidFill>
                  <a:srgbClr val="0000FF"/>
                </a:solidFill>
              </a:rPr>
              <a:t>)</a:t>
            </a:r>
          </a:p>
          <a:p>
            <a:endParaRPr lang="en-US" altLang="en-US" dirty="0"/>
          </a:p>
        </p:txBody>
      </p:sp>
      <p:sp>
        <p:nvSpPr>
          <p:cNvPr id="2" name="TextBox 1"/>
          <p:cNvSpPr txBox="1"/>
          <p:nvPr/>
        </p:nvSpPr>
        <p:spPr>
          <a:xfrm>
            <a:off x="2667000" y="2286000"/>
            <a:ext cx="3048000" cy="461665"/>
          </a:xfrm>
          <a:prstGeom prst="rect">
            <a:avLst/>
          </a:prstGeom>
          <a:solidFill>
            <a:schemeClr val="bg1"/>
          </a:solidFill>
          <a:ln>
            <a:solidFill>
              <a:schemeClr val="tx1"/>
            </a:solidFill>
          </a:ln>
        </p:spPr>
        <p:txBody>
          <a:bodyPr wrap="square" rtlCol="0">
            <a:spAutoFit/>
          </a:bodyPr>
          <a:lstStyle/>
          <a:p>
            <a:r>
              <a:rPr lang="en-US" altLang="en-US" sz="2400" b="1" dirty="0">
                <a:solidFill>
                  <a:srgbClr val="FF0000"/>
                </a:solidFill>
                <a:latin typeface="Calibri" panose="020F0502020204030204" pitchFamily="34" charset="0"/>
                <a:cs typeface="Calibri" panose="020F0502020204030204" pitchFamily="34" charset="0"/>
              </a:rPr>
              <a:t>'…%s…'% (arguments)</a:t>
            </a:r>
            <a:endParaRPr lang="en-US" sz="2400" b="1" dirty="0"/>
          </a:p>
        </p:txBody>
      </p:sp>
      <p:sp>
        <p:nvSpPr>
          <p:cNvPr id="5" name="TextBox 4"/>
          <p:cNvSpPr txBox="1"/>
          <p:nvPr/>
        </p:nvSpPr>
        <p:spPr>
          <a:xfrm>
            <a:off x="2667000" y="4038600"/>
            <a:ext cx="3505200" cy="461665"/>
          </a:xfrm>
          <a:prstGeom prst="rect">
            <a:avLst/>
          </a:prstGeom>
          <a:solidFill>
            <a:schemeClr val="bg1"/>
          </a:solidFill>
          <a:ln>
            <a:solidFill>
              <a:schemeClr val="tx1"/>
            </a:solidFill>
          </a:ln>
        </p:spPr>
        <p:txBody>
          <a:bodyPr wrap="square" rtlCol="0">
            <a:spAutoFit/>
          </a:bodyPr>
          <a:lstStyle/>
          <a:p>
            <a:r>
              <a:rPr lang="en-US" altLang="en-US" sz="2400" b="1" dirty="0">
                <a:solidFill>
                  <a:srgbClr val="FF0000"/>
                </a:solidFill>
                <a:latin typeface="Calibri" panose="020F0502020204030204" pitchFamily="34" charset="0"/>
                <a:cs typeface="Calibri" panose="020F0502020204030204" pitchFamily="34" charset="0"/>
              </a:rPr>
              <a:t>'…{}…'.format(arguments)</a:t>
            </a:r>
            <a:endParaRPr lang="en-US" sz="2400" b="1" dirty="0"/>
          </a:p>
        </p:txBody>
      </p:sp>
      <p:pic>
        <p:nvPicPr>
          <p:cNvPr id="4" name="Audio 3">
            <a:hlinkClick r:id="" action="ppaction://media"/>
            <a:extLst>
              <a:ext uri="{FF2B5EF4-FFF2-40B4-BE49-F238E27FC236}">
                <a16:creationId xmlns:a16="http://schemas.microsoft.com/office/drawing/2014/main" id="{3C0D15DB-5C7D-4227-AF54-75A32CD71D8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73155964"/>
      </p:ext>
    </p:extLst>
  </p:cSld>
  <p:clrMapOvr>
    <a:masterClrMapping/>
  </p:clrMapOvr>
  <mc:AlternateContent xmlns:mc="http://schemas.openxmlformats.org/markup-compatibility/2006" xmlns:p14="http://schemas.microsoft.com/office/powerpoint/2010/main">
    <mc:Choice Requires="p14">
      <p:transition spd="slow" advTm="59416">
        <p14:prism/>
      </p:transition>
    </mc:Choice>
    <mc:Fallback xmlns="">
      <p:transition spd="slow" advTm="594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animEffect transition="in" filter="fade">
                                      <p:cBhvr>
                                        <p:cTn id="11" dur="500"/>
                                        <p:tgtEl>
                                          <p:spTgt spid="512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124">
                                            <p:txEl>
                                              <p:pRg st="2" end="2"/>
                                            </p:txEl>
                                          </p:spTgt>
                                        </p:tgtEl>
                                        <p:attrNameLst>
                                          <p:attrName>style.visibility</p:attrName>
                                        </p:attrNameLst>
                                      </p:cBhvr>
                                      <p:to>
                                        <p:strVal val="visible"/>
                                      </p:to>
                                    </p:set>
                                    <p:animEffect transition="in" filter="fade">
                                      <p:cBhvr>
                                        <p:cTn id="14" dur="500"/>
                                        <p:tgtEl>
                                          <p:spTgt spid="512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124">
                                            <p:txEl>
                                              <p:pRg st="3" end="3"/>
                                            </p:txEl>
                                          </p:spTgt>
                                        </p:tgtEl>
                                        <p:attrNameLst>
                                          <p:attrName>style.visibility</p:attrName>
                                        </p:attrNameLst>
                                      </p:cBhvr>
                                      <p:to>
                                        <p:strVal val="visible"/>
                                      </p:to>
                                    </p:set>
                                    <p:animEffect transition="in" filter="fade">
                                      <p:cBhvr>
                                        <p:cTn id="17" dur="500"/>
                                        <p:tgtEl>
                                          <p:spTgt spid="5124">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24">
                                            <p:txEl>
                                              <p:pRg st="5" end="5"/>
                                            </p:txEl>
                                          </p:spTgt>
                                        </p:tgtEl>
                                        <p:attrNameLst>
                                          <p:attrName>style.visibility</p:attrName>
                                        </p:attrNameLst>
                                      </p:cBhvr>
                                      <p:to>
                                        <p:strVal val="visible"/>
                                      </p:to>
                                    </p:set>
                                    <p:animEffect transition="in" filter="fade">
                                      <p:cBhvr>
                                        <p:cTn id="25" dur="500"/>
                                        <p:tgtEl>
                                          <p:spTgt spid="512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124">
                                            <p:txEl>
                                              <p:pRg st="6" end="6"/>
                                            </p:txEl>
                                          </p:spTgt>
                                        </p:tgtEl>
                                        <p:attrNameLst>
                                          <p:attrName>style.visibility</p:attrName>
                                        </p:attrNameLst>
                                      </p:cBhvr>
                                      <p:to>
                                        <p:strVal val="visible"/>
                                      </p:to>
                                    </p:set>
                                    <p:animEffect transition="in" filter="fade">
                                      <p:cBhvr>
                                        <p:cTn id="28" dur="500"/>
                                        <p:tgtEl>
                                          <p:spTgt spid="5124">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124">
                                            <p:txEl>
                                              <p:pRg st="7" end="7"/>
                                            </p:txEl>
                                          </p:spTgt>
                                        </p:tgtEl>
                                        <p:attrNameLst>
                                          <p:attrName>style.visibility</p:attrName>
                                        </p:attrNameLst>
                                      </p:cBhvr>
                                      <p:to>
                                        <p:strVal val="visible"/>
                                      </p:to>
                                    </p:set>
                                    <p:animEffect transition="in" filter="fade">
                                      <p:cBhvr>
                                        <p:cTn id="31" dur="500"/>
                                        <p:tgtEl>
                                          <p:spTgt spid="5124">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5124">
                                            <p:txEl>
                                              <p:pRg st="8" end="8"/>
                                            </p:txEl>
                                          </p:spTgt>
                                        </p:tgtEl>
                                        <p:attrNameLst>
                                          <p:attrName>style.visibility</p:attrName>
                                        </p:attrNameLst>
                                      </p:cBhvr>
                                      <p:to>
                                        <p:strVal val="visible"/>
                                      </p:to>
                                    </p:set>
                                    <p:animEffect transition="in" filter="fade">
                                      <p:cBhvr>
                                        <p:cTn id="37" dur="500"/>
                                        <p:tgtEl>
                                          <p:spTgt spid="512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4"/>
                </p:tgtEl>
              </p:cMediaNode>
            </p:audio>
          </p:childTnLst>
        </p:cTn>
      </p:par>
    </p:tnLst>
    <p:bldLst>
      <p:bldP spid="2"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String Formatting</a:t>
            </a:r>
          </a:p>
        </p:txBody>
      </p:sp>
      <p:sp>
        <p:nvSpPr>
          <p:cNvPr id="5124" name="Rectangle 3"/>
          <p:cNvSpPr>
            <a:spLocks noGrp="1" noChangeArrowheads="1"/>
          </p:cNvSpPr>
          <p:nvPr>
            <p:ph type="body" idx="1"/>
          </p:nvPr>
        </p:nvSpPr>
        <p:spPr/>
        <p:txBody>
          <a:bodyPr/>
          <a:lstStyle/>
          <a:p>
            <a:r>
              <a:rPr lang="en-US" altLang="en-US" b="1" dirty="0">
                <a:solidFill>
                  <a:srgbClr val="660066"/>
                </a:solidFill>
              </a:rPr>
              <a:t>Basic Formatting</a:t>
            </a: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pPr marL="0" indent="0">
              <a:buNone/>
            </a:pPr>
            <a:endParaRPr lang="en-US" altLang="en-US" sz="2400" dirty="0">
              <a:solidFill>
                <a:schemeClr val="tx1"/>
              </a:solidFill>
            </a:endParaRPr>
          </a:p>
          <a:p>
            <a:pPr>
              <a:buClr>
                <a:srgbClr val="660033"/>
              </a:buClr>
            </a:pPr>
            <a:r>
              <a:rPr lang="en-US" altLang="en-US" dirty="0">
                <a:solidFill>
                  <a:srgbClr val="FF0000"/>
                </a:solidFill>
              </a:rPr>
              <a:t>format() </a:t>
            </a:r>
            <a:r>
              <a:rPr lang="en-US" altLang="en-US" dirty="0">
                <a:solidFill>
                  <a:srgbClr val="640064"/>
                </a:solidFill>
              </a:rPr>
              <a:t>method allows </a:t>
            </a:r>
            <a:r>
              <a:rPr lang="en-US" altLang="en-US" u="sng" dirty="0">
                <a:solidFill>
                  <a:srgbClr val="640064"/>
                </a:solidFill>
              </a:rPr>
              <a:t>rearrangement</a:t>
            </a:r>
            <a:r>
              <a:rPr lang="en-US" altLang="en-US" dirty="0">
                <a:solidFill>
                  <a:srgbClr val="640064"/>
                </a:solidFill>
              </a:rPr>
              <a:t> in output without changing order of arguments:</a:t>
            </a: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dirty="0"/>
          </a:p>
        </p:txBody>
      </p:sp>
      <p:pic>
        <p:nvPicPr>
          <p:cNvPr id="4" name="Picture 3"/>
          <p:cNvPicPr>
            <a:picLocks noChangeAspect="1"/>
          </p:cNvPicPr>
          <p:nvPr/>
        </p:nvPicPr>
        <p:blipFill rotWithShape="1">
          <a:blip r:embed="rId6"/>
          <a:srcRect t="24543" b="48710"/>
          <a:stretch/>
        </p:blipFill>
        <p:spPr>
          <a:xfrm>
            <a:off x="879938" y="1524000"/>
            <a:ext cx="4700792" cy="538440"/>
          </a:xfrm>
          <a:prstGeom prst="rect">
            <a:avLst/>
          </a:prstGeom>
          <a:ln>
            <a:solidFill>
              <a:schemeClr val="tx1"/>
            </a:solidFill>
          </a:ln>
        </p:spPr>
      </p:pic>
      <p:pic>
        <p:nvPicPr>
          <p:cNvPr id="5" name="Picture 4"/>
          <p:cNvPicPr>
            <a:picLocks noChangeAspect="1"/>
          </p:cNvPicPr>
          <p:nvPr/>
        </p:nvPicPr>
        <p:blipFill>
          <a:blip r:embed="rId7"/>
          <a:stretch>
            <a:fillRect/>
          </a:stretch>
        </p:blipFill>
        <p:spPr>
          <a:xfrm>
            <a:off x="879938" y="4209575"/>
            <a:ext cx="5368462" cy="568152"/>
          </a:xfrm>
          <a:prstGeom prst="rect">
            <a:avLst/>
          </a:prstGeom>
          <a:ln>
            <a:solidFill>
              <a:schemeClr val="tx1"/>
            </a:solidFill>
          </a:ln>
        </p:spPr>
      </p:pic>
      <p:pic>
        <p:nvPicPr>
          <p:cNvPr id="6" name="Picture 5"/>
          <p:cNvPicPr>
            <a:picLocks noChangeAspect="1"/>
          </p:cNvPicPr>
          <p:nvPr/>
        </p:nvPicPr>
        <p:blipFill>
          <a:blip r:embed="rId8"/>
          <a:stretch>
            <a:fillRect/>
          </a:stretch>
        </p:blipFill>
        <p:spPr>
          <a:xfrm>
            <a:off x="879938" y="4922838"/>
            <a:ext cx="7926712" cy="715962"/>
          </a:xfrm>
          <a:prstGeom prst="rect">
            <a:avLst/>
          </a:prstGeom>
          <a:ln>
            <a:solidFill>
              <a:schemeClr val="tx1"/>
            </a:solidFill>
          </a:ln>
        </p:spPr>
      </p:pic>
      <p:pic>
        <p:nvPicPr>
          <p:cNvPr id="7" name="Picture 6"/>
          <p:cNvPicPr>
            <a:picLocks noChangeAspect="1"/>
          </p:cNvPicPr>
          <p:nvPr/>
        </p:nvPicPr>
        <p:blipFill rotWithShape="1">
          <a:blip r:embed="rId6"/>
          <a:srcRect t="72958"/>
          <a:stretch/>
        </p:blipFill>
        <p:spPr>
          <a:xfrm>
            <a:off x="875710" y="2237920"/>
            <a:ext cx="4705020" cy="578063"/>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2378F208-F7AC-4CCC-909D-133B09113F2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728254150"/>
      </p:ext>
    </p:extLst>
  </p:cSld>
  <p:clrMapOvr>
    <a:masterClrMapping/>
  </p:clrMapOvr>
  <mc:AlternateContent xmlns:mc="http://schemas.openxmlformats.org/markup-compatibility/2006" xmlns:p14="http://schemas.microsoft.com/office/powerpoint/2010/main">
    <mc:Choice Requires="p14">
      <p:transition spd="slow" advTm="77145">
        <p14:prism/>
      </p:transition>
    </mc:Choice>
    <mc:Fallback xmlns="">
      <p:transition spd="slow" advTm="771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24">
                                            <p:txEl>
                                              <p:pRg st="5" end="5"/>
                                            </p:txEl>
                                          </p:spTgt>
                                        </p:tgtEl>
                                        <p:attrNameLst>
                                          <p:attrName>style.visibility</p:attrName>
                                        </p:attrNameLst>
                                      </p:cBhvr>
                                      <p:to>
                                        <p:strVal val="visible"/>
                                      </p:to>
                                    </p:set>
                                    <p:animEffect transition="in" filter="fade">
                                      <p:cBhvr>
                                        <p:cTn id="21" dur="500"/>
                                        <p:tgtEl>
                                          <p:spTgt spid="512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String Formatting</a:t>
            </a:r>
          </a:p>
        </p:txBody>
      </p:sp>
      <p:sp>
        <p:nvSpPr>
          <p:cNvPr id="5124" name="Rectangle 3"/>
          <p:cNvSpPr>
            <a:spLocks noGrp="1" noChangeArrowheads="1"/>
          </p:cNvSpPr>
          <p:nvPr>
            <p:ph type="body" idx="1"/>
          </p:nvPr>
        </p:nvSpPr>
        <p:spPr/>
        <p:txBody>
          <a:bodyPr/>
          <a:lstStyle/>
          <a:p>
            <a:r>
              <a:rPr lang="en-US" altLang="en-US" b="1" dirty="0">
                <a:solidFill>
                  <a:srgbClr val="7030A0"/>
                </a:solidFill>
              </a:rPr>
              <a:t>Integers</a:t>
            </a:r>
          </a:p>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pPr marL="0" indent="0">
              <a:buNone/>
            </a:pPr>
            <a:endParaRPr lang="en-US" altLang="en-US" b="1" dirty="0">
              <a:solidFill>
                <a:srgbClr val="7030A0"/>
              </a:solidFill>
            </a:endParaRPr>
          </a:p>
          <a:p>
            <a:r>
              <a:rPr lang="en-US" altLang="en-US" b="1" dirty="0">
                <a:solidFill>
                  <a:srgbClr val="7030A0"/>
                </a:solidFill>
              </a:rPr>
              <a:t>Floating Point</a:t>
            </a: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pPr marL="0" indent="0">
              <a:buNone/>
            </a:pPr>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pPr marL="0" indent="0">
              <a:buNone/>
            </a:pPr>
            <a:endParaRPr lang="en-US" altLang="en-US" sz="2400" dirty="0">
              <a:solidFill>
                <a:schemeClr val="tx1"/>
              </a:solidFill>
            </a:endParaRPr>
          </a:p>
          <a:p>
            <a:endParaRPr lang="en-US" altLang="en-US" dirty="0"/>
          </a:p>
        </p:txBody>
      </p:sp>
      <p:pic>
        <p:nvPicPr>
          <p:cNvPr id="7" name="Picture 6"/>
          <p:cNvPicPr>
            <a:picLocks noChangeAspect="1"/>
          </p:cNvPicPr>
          <p:nvPr/>
        </p:nvPicPr>
        <p:blipFill rotWithShape="1">
          <a:blip r:embed="rId6"/>
          <a:srcRect t="37629" b="19371"/>
          <a:stretch/>
        </p:blipFill>
        <p:spPr>
          <a:xfrm>
            <a:off x="762000" y="1600247"/>
            <a:ext cx="3490263" cy="609554"/>
          </a:xfrm>
          <a:prstGeom prst="rect">
            <a:avLst/>
          </a:prstGeom>
          <a:ln>
            <a:solidFill>
              <a:schemeClr val="tx1"/>
            </a:solidFill>
          </a:ln>
        </p:spPr>
      </p:pic>
      <p:pic>
        <p:nvPicPr>
          <p:cNvPr id="8" name="Picture 7"/>
          <p:cNvPicPr>
            <a:picLocks noChangeAspect="1"/>
          </p:cNvPicPr>
          <p:nvPr/>
        </p:nvPicPr>
        <p:blipFill rotWithShape="1">
          <a:blip r:embed="rId7"/>
          <a:srcRect t="49207"/>
          <a:stretch/>
        </p:blipFill>
        <p:spPr>
          <a:xfrm>
            <a:off x="762000" y="2423479"/>
            <a:ext cx="4800600" cy="550606"/>
          </a:xfrm>
          <a:prstGeom prst="rect">
            <a:avLst/>
          </a:prstGeom>
          <a:ln>
            <a:solidFill>
              <a:schemeClr val="tx1"/>
            </a:solidFill>
          </a:ln>
        </p:spPr>
      </p:pic>
      <p:pic>
        <p:nvPicPr>
          <p:cNvPr id="9" name="Picture 8"/>
          <p:cNvPicPr>
            <a:picLocks noChangeAspect="1"/>
          </p:cNvPicPr>
          <p:nvPr/>
        </p:nvPicPr>
        <p:blipFill rotWithShape="1">
          <a:blip r:embed="rId8"/>
          <a:srcRect t="44795"/>
          <a:stretch/>
        </p:blipFill>
        <p:spPr>
          <a:xfrm>
            <a:off x="762000" y="4231545"/>
            <a:ext cx="4039027" cy="563562"/>
          </a:xfrm>
          <a:prstGeom prst="rect">
            <a:avLst/>
          </a:prstGeom>
          <a:ln>
            <a:solidFill>
              <a:schemeClr val="tx1"/>
            </a:solidFill>
          </a:ln>
        </p:spPr>
      </p:pic>
      <p:pic>
        <p:nvPicPr>
          <p:cNvPr id="10" name="Picture 9"/>
          <p:cNvPicPr>
            <a:picLocks noChangeAspect="1"/>
          </p:cNvPicPr>
          <p:nvPr/>
        </p:nvPicPr>
        <p:blipFill rotWithShape="1">
          <a:blip r:embed="rId9"/>
          <a:srcRect t="47163"/>
          <a:stretch/>
        </p:blipFill>
        <p:spPr>
          <a:xfrm>
            <a:off x="762000" y="5058258"/>
            <a:ext cx="6355670" cy="545990"/>
          </a:xfrm>
          <a:prstGeom prst="rect">
            <a:avLst/>
          </a:prstGeom>
          <a:ln>
            <a:solidFill>
              <a:schemeClr val="tx1"/>
            </a:solidFill>
          </a:ln>
        </p:spPr>
      </p:pic>
      <p:pic>
        <p:nvPicPr>
          <p:cNvPr id="3" name="Picture 2">
            <a:extLst>
              <a:ext uri="{FF2B5EF4-FFF2-40B4-BE49-F238E27FC236}">
                <a16:creationId xmlns:a16="http://schemas.microsoft.com/office/drawing/2014/main" id="{01AA05AF-8C83-4CE4-A344-B6168E88578D}"/>
              </a:ext>
            </a:extLst>
          </p:cNvPr>
          <p:cNvPicPr>
            <a:picLocks noChangeAspect="1"/>
          </p:cNvPicPr>
          <p:nvPr/>
        </p:nvPicPr>
        <p:blipFill>
          <a:blip r:embed="rId10"/>
          <a:stretch>
            <a:fillRect/>
          </a:stretch>
        </p:blipFill>
        <p:spPr>
          <a:xfrm>
            <a:off x="4648200" y="1593164"/>
            <a:ext cx="3467100" cy="590550"/>
          </a:xfrm>
          <a:prstGeom prst="rect">
            <a:avLst/>
          </a:prstGeom>
          <a:ln>
            <a:solidFill>
              <a:schemeClr val="tx1"/>
            </a:solidFill>
          </a:ln>
        </p:spPr>
      </p:pic>
      <p:pic>
        <p:nvPicPr>
          <p:cNvPr id="5" name="Picture 4">
            <a:extLst>
              <a:ext uri="{FF2B5EF4-FFF2-40B4-BE49-F238E27FC236}">
                <a16:creationId xmlns:a16="http://schemas.microsoft.com/office/drawing/2014/main" id="{985D9700-B0C7-4A5B-8FF4-B1CC11355911}"/>
              </a:ext>
            </a:extLst>
          </p:cNvPr>
          <p:cNvPicPr>
            <a:picLocks noChangeAspect="1"/>
          </p:cNvPicPr>
          <p:nvPr/>
        </p:nvPicPr>
        <p:blipFill>
          <a:blip r:embed="rId11"/>
          <a:stretch>
            <a:fillRect/>
          </a:stretch>
        </p:blipFill>
        <p:spPr>
          <a:xfrm>
            <a:off x="5034176" y="4231545"/>
            <a:ext cx="3952875" cy="361950"/>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96BABA9B-E8DE-4020-85C0-0FC581E89297}"/>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85424339"/>
      </p:ext>
    </p:extLst>
  </p:cSld>
  <p:clrMapOvr>
    <a:masterClrMapping/>
  </p:clrMapOvr>
  <mc:AlternateContent xmlns:mc="http://schemas.openxmlformats.org/markup-compatibility/2006" xmlns:p14="http://schemas.microsoft.com/office/powerpoint/2010/main">
    <mc:Choice Requires="p14">
      <p:transition spd="slow" advTm="57579">
        <p14:prism/>
      </p:transition>
    </mc:Choice>
    <mc:Fallback xmlns="">
      <p:transition spd="slow" advTm="575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24">
                                            <p:txEl>
                                              <p:pRg st="0" end="0"/>
                                            </p:txEl>
                                          </p:spTgt>
                                        </p:tgtEl>
                                        <p:attrNameLst>
                                          <p:attrName>style.visibility</p:attrName>
                                        </p:attrNameLst>
                                      </p:cBhvr>
                                      <p:to>
                                        <p:strVal val="visible"/>
                                      </p:to>
                                    </p:set>
                                    <p:animEffect transition="in" filter="fade">
                                      <p:cBhvr>
                                        <p:cTn id="11" dur="500"/>
                                        <p:tgtEl>
                                          <p:spTgt spid="512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4">
                                            <p:txEl>
                                              <p:pRg st="5" end="5"/>
                                            </p:txEl>
                                          </p:spTgt>
                                        </p:tgtEl>
                                        <p:attrNameLst>
                                          <p:attrName>style.visibility</p:attrName>
                                        </p:attrNameLst>
                                      </p:cBhvr>
                                      <p:to>
                                        <p:strVal val="visible"/>
                                      </p:to>
                                    </p:set>
                                    <p:animEffect transition="in" filter="fade">
                                      <p:cBhvr>
                                        <p:cTn id="22" dur="500"/>
                                        <p:tgtEl>
                                          <p:spTgt spid="512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2|16.5|12.4"/>
</p:tagLst>
</file>

<file path=ppt/tags/tag10.xml><?xml version="1.0" encoding="utf-8"?>
<p:tagLst xmlns:a="http://schemas.openxmlformats.org/drawingml/2006/main" xmlns:r="http://schemas.openxmlformats.org/officeDocument/2006/relationships" xmlns:p="http://schemas.openxmlformats.org/presentationml/2006/main">
  <p:tag name="TIMING" val="|18.6|36.2"/>
</p:tagLst>
</file>

<file path=ppt/tags/tag11.xml><?xml version="1.0" encoding="utf-8"?>
<p:tagLst xmlns:a="http://schemas.openxmlformats.org/drawingml/2006/main" xmlns:r="http://schemas.openxmlformats.org/officeDocument/2006/relationships" xmlns:p="http://schemas.openxmlformats.org/presentationml/2006/main">
  <p:tag name="TIMING" val="|8.4|31|24.1|35.3"/>
</p:tagLst>
</file>

<file path=ppt/tags/tag2.xml><?xml version="1.0" encoding="utf-8"?>
<p:tagLst xmlns:a="http://schemas.openxmlformats.org/drawingml/2006/main" xmlns:r="http://schemas.openxmlformats.org/officeDocument/2006/relationships" xmlns:p="http://schemas.openxmlformats.org/presentationml/2006/main">
  <p:tag name="TIMING" val="|15.4|9.2|4.1"/>
</p:tagLst>
</file>

<file path=ppt/tags/tag3.xml><?xml version="1.0" encoding="utf-8"?>
<p:tagLst xmlns:a="http://schemas.openxmlformats.org/drawingml/2006/main" xmlns:r="http://schemas.openxmlformats.org/officeDocument/2006/relationships" xmlns:p="http://schemas.openxmlformats.org/presentationml/2006/main">
  <p:tag name="TIMING" val="|8.8|25.1"/>
</p:tagLst>
</file>

<file path=ppt/tags/tag4.xml><?xml version="1.0" encoding="utf-8"?>
<p:tagLst xmlns:a="http://schemas.openxmlformats.org/drawingml/2006/main" xmlns:r="http://schemas.openxmlformats.org/officeDocument/2006/relationships" xmlns:p="http://schemas.openxmlformats.org/presentationml/2006/main">
  <p:tag name="TIMING" val="|21.8|20.7|16.3|10.1"/>
</p:tagLst>
</file>

<file path=ppt/tags/tag5.xml><?xml version="1.0" encoding="utf-8"?>
<p:tagLst xmlns:a="http://schemas.openxmlformats.org/drawingml/2006/main" xmlns:r="http://schemas.openxmlformats.org/officeDocument/2006/relationships" xmlns:p="http://schemas.openxmlformats.org/presentationml/2006/main">
  <p:tag name="TIMING" val="|9.3|12.6|19.4|7.9"/>
</p:tagLst>
</file>

<file path=ppt/tags/tag6.xml><?xml version="1.0" encoding="utf-8"?>
<p:tagLst xmlns:a="http://schemas.openxmlformats.org/drawingml/2006/main" xmlns:r="http://schemas.openxmlformats.org/officeDocument/2006/relationships" xmlns:p="http://schemas.openxmlformats.org/presentationml/2006/main">
  <p:tag name="TIMING" val="|20|13.1|12.7|25.6"/>
</p:tagLst>
</file>

<file path=ppt/tags/tag7.xml><?xml version="1.0" encoding="utf-8"?>
<p:tagLst xmlns:a="http://schemas.openxmlformats.org/drawingml/2006/main" xmlns:r="http://schemas.openxmlformats.org/officeDocument/2006/relationships" xmlns:p="http://schemas.openxmlformats.org/presentationml/2006/main">
  <p:tag name="TIMING" val="|20.8|12.8|2.4"/>
</p:tagLst>
</file>

<file path=ppt/tags/tag8.xml><?xml version="1.0" encoding="utf-8"?>
<p:tagLst xmlns:a="http://schemas.openxmlformats.org/drawingml/2006/main" xmlns:r="http://schemas.openxmlformats.org/officeDocument/2006/relationships" xmlns:p="http://schemas.openxmlformats.org/presentationml/2006/main">
  <p:tag name="TIMING" val="|13.7|4.9|9.4|7.3|4.4|7.4"/>
</p:tagLst>
</file>

<file path=ppt/tags/tag9.xml><?xml version="1.0" encoding="utf-8"?>
<p:tagLst xmlns:a="http://schemas.openxmlformats.org/drawingml/2006/main" xmlns:r="http://schemas.openxmlformats.org/officeDocument/2006/relationships" xmlns:p="http://schemas.openxmlformats.org/presentationml/2006/main">
  <p:tag name="TIMING" val="|21.8|3.5|6|4.6"/>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34EBCB-92E1-41BA-BACD-4156F967DDA4}">
  <ds:schemaRefs>
    <ds:schemaRef ds:uri="http://schemas.microsoft.com/sharepoint/v3/contenttype/forms"/>
  </ds:schemaRefs>
</ds:datastoreItem>
</file>

<file path=customXml/itemProps2.xml><?xml version="1.0" encoding="utf-8"?>
<ds:datastoreItem xmlns:ds="http://schemas.openxmlformats.org/officeDocument/2006/customXml" ds:itemID="{67478FB1-8509-4182-8EAC-099D447441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5893</TotalTime>
  <Words>4380</Words>
  <Application>Microsoft Office PowerPoint</Application>
  <PresentationFormat>On-screen Show (4:3)</PresentationFormat>
  <Paragraphs>397</Paragraphs>
  <Slides>26</Slides>
  <Notes>26</Notes>
  <HiddenSlides>0</HiddenSlides>
  <MMClips>26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SimSun</vt:lpstr>
      <vt:lpstr>Arial</vt:lpstr>
      <vt:lpstr>Arial Narrow</vt:lpstr>
      <vt:lpstr>Calibri</vt:lpstr>
      <vt:lpstr>Courier New</vt:lpstr>
      <vt:lpstr>Kristen ITC</vt:lpstr>
      <vt:lpstr>Tahoma</vt:lpstr>
      <vt:lpstr>Times New Roman</vt:lpstr>
      <vt:lpstr>Verdana</vt:lpstr>
      <vt:lpstr>Wingdings</vt:lpstr>
      <vt:lpstr>Default Design</vt:lpstr>
      <vt:lpstr>PowerPoint Presentation</vt:lpstr>
      <vt:lpstr>Objectives</vt:lpstr>
      <vt:lpstr>PowerPoint Presentation</vt:lpstr>
      <vt:lpstr>Escape Sequence</vt:lpstr>
      <vt:lpstr>Escape Sequence</vt:lpstr>
      <vt:lpstr>PowerPoint Presentation</vt:lpstr>
      <vt:lpstr>String Formatting</vt:lpstr>
      <vt:lpstr>String Formatting</vt:lpstr>
      <vt:lpstr>String Formatting</vt:lpstr>
      <vt:lpstr>String Formatting</vt:lpstr>
      <vt:lpstr>String Formatting</vt:lpstr>
      <vt:lpstr>String Formatting</vt:lpstr>
      <vt:lpstr>String Formatting</vt:lpstr>
      <vt:lpstr>String Formatting</vt:lpstr>
      <vt:lpstr>String Formatting</vt:lpstr>
      <vt:lpstr>PowerPoint Presentation</vt:lpstr>
      <vt:lpstr>PowerPoint Presentation</vt:lpstr>
      <vt:lpstr>Different Types of Errors</vt:lpstr>
      <vt:lpstr>Syntax Errors </vt:lpstr>
      <vt:lpstr>Runtime/Execution Errors </vt:lpstr>
      <vt:lpstr>Logic/Semantic Errors </vt:lpstr>
      <vt:lpstr>Use Debugger to Solve Errors</vt:lpstr>
      <vt:lpstr>PowerPoint Presentation</vt:lpstr>
      <vt:lpstr>Programming Tips &amp; Tricks</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523</cp:revision>
  <dcterms:created xsi:type="dcterms:W3CDTF">2010-03-15T07:19:17Z</dcterms:created>
  <dcterms:modified xsi:type="dcterms:W3CDTF">2023-04-19T06:38:47Z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2023-04-19T06:38:47Z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a96bf2b5-beb9-4098-a8bb-3e8f87baa0f0</vt:lpwstr>
  </property>
  <property fmtid="{D5CDD505-2E9C-101B-9397-08002B2CF9AE}" pid="8" name="MSIP_Label_30286cb9-b49f-4646-87a5-340028348160_ContentBits">
    <vt:lpwstr>1</vt:lpwstr>
  </property>
</Properties>
</file>